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776" r:id="rId2"/>
    <p:sldId id="777" r:id="rId3"/>
    <p:sldId id="1265" r:id="rId4"/>
    <p:sldId id="1266" r:id="rId5"/>
    <p:sldId id="1267" r:id="rId6"/>
    <p:sldId id="1268" r:id="rId7"/>
    <p:sldId id="1269" r:id="rId8"/>
    <p:sldId id="1270" r:id="rId9"/>
    <p:sldId id="1271" r:id="rId10"/>
    <p:sldId id="1272" r:id="rId11"/>
    <p:sldId id="1273" r:id="rId12"/>
    <p:sldId id="1274" r:id="rId13"/>
    <p:sldId id="127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49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64E5C-A0FC-4DD8-B816-D9022BF9E4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DDCCF2-C621-42C8-A0B9-9F54AEA30D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CD9B8-17E8-4853-9B58-DDD5172E8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04A24-2BCF-4DA8-A132-FCCF4EC26DE5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56CB5F-3483-4A59-86C1-DAE021DEA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F5AFC-66C3-486A-AF58-E9AE9CB05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A987-2E7B-4027-B86E-6C5279F30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721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1B710-4144-43F7-9200-233D71AE8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EF0C04-4E6C-459E-B772-6D22D14A2C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0ABF49-2D8B-4184-B29A-D97FFCE43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04A24-2BCF-4DA8-A132-FCCF4EC26DE5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03C7B0-4AF8-4096-9B91-0D28A3F1D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29E22C-C5EC-4475-A2F2-05527132E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A987-2E7B-4027-B86E-6C5279F30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827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C59D5-3874-4A4B-820B-E8D4065DF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5B0494-A5C7-4694-AB18-EEA339D9DC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97D2A7-4AD9-4E80-AB02-9D11C67A8F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D08D4C-9E25-4731-A6C4-3DC8805C8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04A24-2BCF-4DA8-A132-FCCF4EC26DE5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8016D3-7795-4D25-BCD0-8A9AFEE1A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149C8A-2AFA-4E3E-BA5B-404A816CF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A987-2E7B-4027-B86E-6C5279F30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6195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AE6C6-F0DA-46A2-A51C-8E422E0E5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E9DD79-E738-4B8B-A5A2-7D1B60966C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CCE161-3024-4798-8CF9-2CFFFD8AE5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AC8789-6AE2-45EC-9067-ABC0487AE4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C73341-E0DF-4841-AF15-D3AFE35C74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CAC721-966F-47A9-9C17-2C180A5E3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04A24-2BCF-4DA8-A132-FCCF4EC26DE5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5D64BB-F1BD-410E-ADF1-A7D599034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0DC678-8C0F-4FCB-A4F2-6304F2BBD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A987-2E7B-4027-B86E-6C5279F30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1054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DCE1D-F0EF-42D4-9639-F6617B091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89A725-F29C-49CB-8A1A-67543054C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04A24-2BCF-4DA8-A132-FCCF4EC26DE5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A90385-7209-4B91-8F2F-39887833C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090FA9-4D18-42E8-8AEE-2140C0638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A987-2E7B-4027-B86E-6C5279F30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1924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4AB3BA-40CA-43D3-91CD-BE9DAB88A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04A24-2BCF-4DA8-A132-FCCF4EC26DE5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81DB32-D94D-4F70-90A9-8B45D2A36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E71D81-7F18-4085-8509-720FFB60E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A987-2E7B-4027-B86E-6C5279F30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7846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bg>
      <p:bgPr>
        <a:solidFill>
          <a:srgbClr val="5298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EB3A011-712E-4A31-807C-28787BD66ED4}"/>
              </a:ext>
            </a:extLst>
          </p:cNvPr>
          <p:cNvSpPr/>
          <p:nvPr userDrawn="1"/>
        </p:nvSpPr>
        <p:spPr>
          <a:xfrm>
            <a:off x="0" y="1455576"/>
            <a:ext cx="12192000" cy="3946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4AB3BA-40CA-43D3-91CD-BE9DAB88A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04A24-2BCF-4DA8-A132-FCCF4EC26DE5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81DB32-D94D-4F70-90A9-8B45D2A36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E71D81-7F18-4085-8509-720FFB60E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A987-2E7B-4027-B86E-6C5279F30368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37CBB933-DD5C-40C7-A785-49C55444A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455575"/>
            <a:ext cx="12191999" cy="3946849"/>
          </a:xfrm>
        </p:spPr>
        <p:txBody>
          <a:bodyPr anchor="ctr">
            <a:noAutofit/>
          </a:bodyPr>
          <a:lstStyle>
            <a:lvl1pPr algn="ctr">
              <a:defRPr sz="138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333005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44675-0B07-4BA4-96F4-3B2051C16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7D0488-2705-4371-936D-3CF17EED2D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226ECC-8D4F-4999-BC9B-DFD763D18C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4B438-ECFE-49C1-A8D1-03177E80F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04A24-2BCF-4DA8-A132-FCCF4EC26DE5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0A9804-8A58-4972-B250-2B3E30F13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81A06C-0B78-4187-851E-092A2F509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A987-2E7B-4027-B86E-6C5279F30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1447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FB6E9F-143F-4EE8-868C-DBA7F7A1C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E699D50-9551-4C45-B44E-AB4C087018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B227B7-7E5E-43CF-8574-E7E33A8248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4A94B8-49F3-47E3-BD84-64A505C40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04A24-2BCF-4DA8-A132-FCCF4EC26DE5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262D73-0205-43DA-A005-58BABE4EF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285FCA-D0D6-4063-87D3-63065421B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A987-2E7B-4027-B86E-6C5279F30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194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2AC84-2E1E-465B-B34A-FE7EC5FC2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47A57F-54E4-4A40-9761-20A2AA5199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166DE-0F11-4502-A379-5B96F1352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04A24-2BCF-4DA8-A132-FCCF4EC26DE5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918D8-3522-4B7F-A364-030D842C3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19E950-7274-4DA4-B09B-AA5A2DC10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A987-2E7B-4027-B86E-6C5279F30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7619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0D78CC-4806-4EA8-B854-D7F344B9A7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0EE7B-0F4F-4930-9FA6-C3EC23122A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DB57C-C35F-4F74-80F3-5A1D11EBA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04A24-2BCF-4DA8-A132-FCCF4EC26DE5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E1E4D0-B2D8-43D0-8EF9-49F0E053B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263DC-5B14-4B1F-8B7C-C4C7BE594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A987-2E7B-4027-B86E-6C5279F30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189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F50F947-CBE1-44A9-8AD0-3EABCE31E928}"/>
              </a:ext>
            </a:extLst>
          </p:cNvPr>
          <p:cNvSpPr/>
          <p:nvPr userDrawn="1"/>
        </p:nvSpPr>
        <p:spPr>
          <a:xfrm>
            <a:off x="0" y="5763491"/>
            <a:ext cx="12192000" cy="1094509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1629E4C-232E-4486-A0A8-84D42F4C1D18}"/>
              </a:ext>
            </a:extLst>
          </p:cNvPr>
          <p:cNvSpPr/>
          <p:nvPr userDrawn="1"/>
        </p:nvSpPr>
        <p:spPr>
          <a:xfrm>
            <a:off x="-39080" y="3503817"/>
            <a:ext cx="12182864" cy="2361397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  <a:cs typeface="Angsana New" panose="020B0502040204020203" pitchFamily="18" charset="-34"/>
            </a:endParaRPr>
          </a:p>
        </p:txBody>
      </p:sp>
      <p:pic>
        <p:nvPicPr>
          <p:cNvPr id="10" name="Picture 4" descr="cashflowLOGO01newshinywhitenormal.png">
            <a:extLst>
              <a:ext uri="{FF2B5EF4-FFF2-40B4-BE49-F238E27FC236}">
                <a16:creationId xmlns:a16="http://schemas.microsoft.com/office/drawing/2014/main" id="{A577FE35-5A2A-41B1-B840-2B744D7A4CA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5637" y="4462606"/>
            <a:ext cx="2627762" cy="777390"/>
          </a:xfrm>
          <a:prstGeom prst="rect">
            <a:avLst/>
          </a:prstGeom>
          <a:noFill/>
          <a:ln cap="flat">
            <a:noFill/>
          </a:ln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A4175E-3377-4C49-A653-4B8F969730E9}"/>
              </a:ext>
            </a:extLst>
          </p:cNvPr>
          <p:cNvCxnSpPr/>
          <p:nvPr userDrawn="1"/>
        </p:nvCxnSpPr>
        <p:spPr>
          <a:xfrm>
            <a:off x="0" y="3710861"/>
            <a:ext cx="12182864" cy="0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55E17DF-BA1A-41FE-9D06-12AAB7E3EDDD}"/>
              </a:ext>
            </a:extLst>
          </p:cNvPr>
          <p:cNvCxnSpPr/>
          <p:nvPr userDrawn="1"/>
        </p:nvCxnSpPr>
        <p:spPr>
          <a:xfrm>
            <a:off x="9136" y="5692061"/>
            <a:ext cx="12182864" cy="0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:a16="http://schemas.microsoft.com/office/drawing/2014/main" id="{48B384C3-BA89-48DA-93D6-C96B3D5676C3}"/>
              </a:ext>
            </a:extLst>
          </p:cNvPr>
          <p:cNvSpPr/>
          <p:nvPr userDrawn="1"/>
        </p:nvSpPr>
        <p:spPr>
          <a:xfrm>
            <a:off x="9120006" y="2256914"/>
            <a:ext cx="2468876" cy="2468876"/>
          </a:xfrm>
          <a:prstGeom prst="ellipse">
            <a:avLst/>
          </a:prstGeom>
          <a:blipFill>
            <a:blip r:embed="rId3"/>
            <a:srcRect/>
            <a:stretch>
              <a:fillRect l="-26805" t="6924" r="-40709" b="-27750"/>
            </a:stretch>
          </a:blipFill>
          <a:ln w="571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164E5C-A0FC-4DD8-B816-D9022BF9E4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51824" y="3377274"/>
            <a:ext cx="5809673" cy="2134938"/>
          </a:xfrm>
        </p:spPr>
        <p:txBody>
          <a:bodyPr anchor="b">
            <a:normAutofit/>
          </a:bodyPr>
          <a:lstStyle>
            <a:lvl1pPr algn="ctr">
              <a:defRPr lang="en-US" sz="5400" kern="1200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ngsana New" panose="020B0502040204020203" pitchFamily="18" charset="-3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CD9B8-17E8-4853-9B58-DDD5172E8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04A24-2BCF-4DA8-A132-FCCF4EC26DE5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56CB5F-3483-4A59-86C1-DAE021DEA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F5AFC-66C3-486A-AF58-E9AE9CB05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A987-2E7B-4027-B86E-6C5279F30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2187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 with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6D24BA90-E7BA-471E-AA13-3329EDCD80A2}"/>
              </a:ext>
            </a:extLst>
          </p:cNvPr>
          <p:cNvSpPr/>
          <p:nvPr userDrawn="1"/>
        </p:nvSpPr>
        <p:spPr>
          <a:xfrm flipV="1">
            <a:off x="-1" y="-3"/>
            <a:ext cx="12192001" cy="6858003"/>
          </a:xfrm>
          <a:custGeom>
            <a:avLst/>
            <a:gdLst>
              <a:gd name="connsiteX0" fmla="*/ 9171734 w 12192001"/>
              <a:gd name="connsiteY0" fmla="*/ 2269381 h 6858003"/>
              <a:gd name="connsiteX1" fmla="*/ 4981292 w 12192001"/>
              <a:gd name="connsiteY1" fmla="*/ 1670903 h 6858003"/>
              <a:gd name="connsiteX2" fmla="*/ 634550 w 12192001"/>
              <a:gd name="connsiteY2" fmla="*/ 1013497 h 6858003"/>
              <a:gd name="connsiteX3" fmla="*/ 123993 w 12192001"/>
              <a:gd name="connsiteY3" fmla="*/ 984148 h 6858003"/>
              <a:gd name="connsiteX4" fmla="*/ 123993 w 12192001"/>
              <a:gd name="connsiteY4" fmla="*/ 123993 h 6858003"/>
              <a:gd name="connsiteX5" fmla="*/ 12068007 w 12192001"/>
              <a:gd name="connsiteY5" fmla="*/ 123993 h 6858003"/>
              <a:gd name="connsiteX6" fmla="*/ 12068007 w 12192001"/>
              <a:gd name="connsiteY6" fmla="*/ 1962695 h 6858003"/>
              <a:gd name="connsiteX7" fmla="*/ 11543532 w 12192001"/>
              <a:gd name="connsiteY7" fmla="*/ 2051091 h 6858003"/>
              <a:gd name="connsiteX8" fmla="*/ 9171734 w 12192001"/>
              <a:gd name="connsiteY8" fmla="*/ 2269381 h 6858003"/>
              <a:gd name="connsiteX9" fmla="*/ 1 w 12192001"/>
              <a:gd name="connsiteY9" fmla="*/ 6858003 h 6858003"/>
              <a:gd name="connsiteX10" fmla="*/ 12192001 w 12192001"/>
              <a:gd name="connsiteY10" fmla="*/ 6858003 h 6858003"/>
              <a:gd name="connsiteX11" fmla="*/ 12192001 w 12192001"/>
              <a:gd name="connsiteY11" fmla="*/ 2724879 h 6858003"/>
              <a:gd name="connsiteX12" fmla="*/ 12192001 w 12192001"/>
              <a:gd name="connsiteY12" fmla="*/ 2477360 h 6858003"/>
              <a:gd name="connsiteX13" fmla="*/ 12192001 w 12192001"/>
              <a:gd name="connsiteY13" fmla="*/ 1941781 h 6858003"/>
              <a:gd name="connsiteX14" fmla="*/ 12192000 w 12192001"/>
              <a:gd name="connsiteY14" fmla="*/ 1941781 h 6858003"/>
              <a:gd name="connsiteX15" fmla="*/ 12192000 w 12192001"/>
              <a:gd name="connsiteY15" fmla="*/ 0 h 6858003"/>
              <a:gd name="connsiteX16" fmla="*/ 0 w 12192001"/>
              <a:gd name="connsiteY16" fmla="*/ 0 h 6858003"/>
              <a:gd name="connsiteX17" fmla="*/ 0 w 12192001"/>
              <a:gd name="connsiteY17" fmla="*/ 6858000 h 6858003"/>
              <a:gd name="connsiteX18" fmla="*/ 1 w 12192001"/>
              <a:gd name="connsiteY18" fmla="*/ 6858000 h 6858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2192001" h="6858003">
                <a:moveTo>
                  <a:pt x="9171734" y="2269381"/>
                </a:moveTo>
                <a:cubicBezTo>
                  <a:pt x="8159059" y="2253684"/>
                  <a:pt x="6843276" y="2101858"/>
                  <a:pt x="4981292" y="1670903"/>
                </a:cubicBezTo>
                <a:cubicBezTo>
                  <a:pt x="3385010" y="1301444"/>
                  <a:pt x="2075869" y="1110459"/>
                  <a:pt x="634550" y="1013497"/>
                </a:cubicBezTo>
                <a:lnTo>
                  <a:pt x="123993" y="984148"/>
                </a:lnTo>
                <a:lnTo>
                  <a:pt x="123993" y="123993"/>
                </a:lnTo>
                <a:lnTo>
                  <a:pt x="12068007" y="123993"/>
                </a:lnTo>
                <a:lnTo>
                  <a:pt x="12068007" y="1962695"/>
                </a:lnTo>
                <a:lnTo>
                  <a:pt x="11543532" y="2051091"/>
                </a:lnTo>
                <a:cubicBezTo>
                  <a:pt x="10893978" y="2164649"/>
                  <a:pt x="10184410" y="2285079"/>
                  <a:pt x="9171734" y="2269381"/>
                </a:cubicBezTo>
                <a:close/>
                <a:moveTo>
                  <a:pt x="1" y="6858003"/>
                </a:moveTo>
                <a:lnTo>
                  <a:pt x="12192001" y="6858003"/>
                </a:lnTo>
                <a:lnTo>
                  <a:pt x="12192001" y="2724879"/>
                </a:lnTo>
                <a:lnTo>
                  <a:pt x="12192001" y="2477360"/>
                </a:lnTo>
                <a:lnTo>
                  <a:pt x="12192001" y="1941781"/>
                </a:lnTo>
                <a:lnTo>
                  <a:pt x="12192000" y="1941781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lnTo>
                  <a:pt x="1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9467520A-F508-4AA5-BBCF-30AE2B312E0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23992" y="4587876"/>
            <a:ext cx="11944014" cy="2146775"/>
          </a:xfrm>
          <a:custGeom>
            <a:avLst/>
            <a:gdLst>
              <a:gd name="connsiteX0" fmla="*/ 9047741 w 11944014"/>
              <a:gd name="connsiteY0" fmla="*/ 1387 h 2146775"/>
              <a:gd name="connsiteX1" fmla="*/ 11419539 w 11944014"/>
              <a:gd name="connsiteY1" fmla="*/ 219677 h 2146775"/>
              <a:gd name="connsiteX2" fmla="*/ 11944014 w 11944014"/>
              <a:gd name="connsiteY2" fmla="*/ 308073 h 2146775"/>
              <a:gd name="connsiteX3" fmla="*/ 11944014 w 11944014"/>
              <a:gd name="connsiteY3" fmla="*/ 2146775 h 2146775"/>
              <a:gd name="connsiteX4" fmla="*/ 0 w 11944014"/>
              <a:gd name="connsiteY4" fmla="*/ 2146775 h 2146775"/>
              <a:gd name="connsiteX5" fmla="*/ 0 w 11944014"/>
              <a:gd name="connsiteY5" fmla="*/ 1286620 h 2146775"/>
              <a:gd name="connsiteX6" fmla="*/ 510557 w 11944014"/>
              <a:gd name="connsiteY6" fmla="*/ 1257271 h 2146775"/>
              <a:gd name="connsiteX7" fmla="*/ 4857299 w 11944014"/>
              <a:gd name="connsiteY7" fmla="*/ 599865 h 2146775"/>
              <a:gd name="connsiteX8" fmla="*/ 9047741 w 11944014"/>
              <a:gd name="connsiteY8" fmla="*/ 1387 h 2146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944014" h="2146775">
                <a:moveTo>
                  <a:pt x="9047741" y="1387"/>
                </a:moveTo>
                <a:cubicBezTo>
                  <a:pt x="10060417" y="-14311"/>
                  <a:pt x="10769985" y="106119"/>
                  <a:pt x="11419539" y="219677"/>
                </a:cubicBezTo>
                <a:lnTo>
                  <a:pt x="11944014" y="308073"/>
                </a:lnTo>
                <a:lnTo>
                  <a:pt x="11944014" y="2146775"/>
                </a:lnTo>
                <a:lnTo>
                  <a:pt x="0" y="2146775"/>
                </a:lnTo>
                <a:lnTo>
                  <a:pt x="0" y="1286620"/>
                </a:lnTo>
                <a:lnTo>
                  <a:pt x="510557" y="1257271"/>
                </a:lnTo>
                <a:cubicBezTo>
                  <a:pt x="1951876" y="1160309"/>
                  <a:pt x="3261017" y="969324"/>
                  <a:pt x="4857299" y="599865"/>
                </a:cubicBezTo>
                <a:cubicBezTo>
                  <a:pt x="6719283" y="168910"/>
                  <a:pt x="8035066" y="17084"/>
                  <a:pt x="9047741" y="1387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 anchor="ctr" anchorCtr="1">
            <a:noAutofit/>
          </a:bodyPr>
          <a:lstStyle>
            <a:lvl1pPr marL="0" indent="0">
              <a:buNone/>
              <a:defRPr lang="en-GB" sz="1800" dirty="0"/>
            </a:lvl1pPr>
          </a:lstStyle>
          <a:p>
            <a:pPr marL="228600" lvl="0" indent="-228600" algn="ctr"/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9A3716-1F35-4634-B53D-27722735B2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6686" y="1611383"/>
            <a:ext cx="9666514" cy="746846"/>
          </a:xfrm>
        </p:spPr>
        <p:txBody>
          <a:bodyPr anchor="t">
            <a:noAutofit/>
          </a:bodyPr>
          <a:lstStyle>
            <a:lvl1pPr>
              <a:defRPr sz="4800" spc="-1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Section Header 1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6A4796-E4C0-42FE-9F82-5D46B8789E2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96686" y="2464424"/>
            <a:ext cx="9666514" cy="221599"/>
          </a:xfrm>
        </p:spPr>
        <p:txBody>
          <a:bodyPr tIns="0" bIns="0">
            <a:spAutoFit/>
          </a:bodyPr>
          <a:lstStyle>
            <a:lvl1pPr marL="0" indent="0">
              <a:buNone/>
              <a:defRPr sz="1600">
                <a:solidFill>
                  <a:schemeClr val="accent3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60C8850-C2CD-4E0B-AA6F-6B884EB94B4B}"/>
              </a:ext>
            </a:extLst>
          </p:cNvPr>
          <p:cNvSpPr/>
          <p:nvPr userDrawn="1"/>
        </p:nvSpPr>
        <p:spPr>
          <a:xfrm>
            <a:off x="435429" y="1532049"/>
            <a:ext cx="72571" cy="1371600"/>
          </a:xfrm>
          <a:prstGeom prst="rect">
            <a:avLst/>
          </a:prstGeom>
          <a:solidFill>
            <a:srgbClr val="609F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0D3D7B7-CDD7-4664-B2D8-6F60FEAEAC45}"/>
              </a:ext>
            </a:extLst>
          </p:cNvPr>
          <p:cNvSpPr/>
          <p:nvPr userDrawn="1"/>
        </p:nvSpPr>
        <p:spPr>
          <a:xfrm>
            <a:off x="11360016" y="6369050"/>
            <a:ext cx="335909" cy="488950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E81145E-5F17-4CB6-9E17-ECF3BB38DE75}"/>
              </a:ext>
            </a:extLst>
          </p:cNvPr>
          <p:cNvSpPr txBox="1">
            <a:spLocks/>
          </p:cNvSpPr>
          <p:nvPr userDrawn="1"/>
        </p:nvSpPr>
        <p:spPr>
          <a:xfrm>
            <a:off x="11360016" y="6369050"/>
            <a:ext cx="335909" cy="365125"/>
          </a:xfrm>
          <a:prstGeom prst="rect">
            <a:avLst/>
          </a:prstGeom>
          <a:solidFill>
            <a:srgbClr val="609FDB"/>
          </a:solidFill>
        </p:spPr>
        <p:txBody>
          <a:bodyPr vert="horz" lIns="0" tIns="45720" rIns="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b="0" kern="1200">
                <a:solidFill>
                  <a:srgbClr val="01C6FD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8048C4E-7BD1-46A5-B2F2-6AD408DAAD47}" type="slidenum">
              <a:rPr lang="en-GB" b="1" smtClean="0">
                <a:solidFill>
                  <a:schemeClr val="bg1"/>
                </a:solidFill>
              </a:rPr>
              <a:pPr/>
              <a:t>‹#›</a:t>
            </a:fld>
            <a:endParaRPr lang="en-GB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1943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FA6C5C5-5069-4AE6-8A3D-3F2C6B9506E4}"/>
              </a:ext>
            </a:extLst>
          </p:cNvPr>
          <p:cNvSpPr/>
          <p:nvPr userDrawn="1"/>
        </p:nvSpPr>
        <p:spPr>
          <a:xfrm>
            <a:off x="446314" y="-1"/>
            <a:ext cx="1188720" cy="128016"/>
          </a:xfrm>
          <a:prstGeom prst="rect">
            <a:avLst/>
          </a:prstGeom>
          <a:solidFill>
            <a:srgbClr val="609F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B1885C44-356C-410C-B697-9BA0E285822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46314" y="1366982"/>
            <a:ext cx="11174186" cy="4351649"/>
          </a:xfrm>
        </p:spPr>
        <p:txBody>
          <a:bodyPr>
            <a:noAutofit/>
          </a:bodyPr>
          <a:lstStyle>
            <a:lvl1pPr marL="571500" indent="-571500" algn="l">
              <a:buFont typeface="Arial" panose="020B0604020202020204" pitchFamily="34" charset="0"/>
              <a:buChar char="•"/>
              <a:defRPr sz="4400" b="0">
                <a:solidFill>
                  <a:schemeClr val="tx1">
                    <a:lumMod val="75000"/>
                    <a:lumOff val="2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0FB9F81-CC7F-5244-95A6-279BE4B51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14" y="500215"/>
            <a:ext cx="11174186" cy="590931"/>
          </a:xfrm>
        </p:spPr>
        <p:txBody>
          <a:bodyPr>
            <a:noAutofit/>
          </a:bodyPr>
          <a:lstStyle>
            <a:lvl1pPr>
              <a:defRPr sz="4800" b="1">
                <a:solidFill>
                  <a:srgbClr val="609FDB"/>
                </a:solidFill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CA042F7-8C36-4F0E-AB9A-29D3ED7F316D}"/>
              </a:ext>
            </a:extLst>
          </p:cNvPr>
          <p:cNvSpPr txBox="1">
            <a:spLocks/>
          </p:cNvSpPr>
          <p:nvPr userDrawn="1"/>
        </p:nvSpPr>
        <p:spPr>
          <a:xfrm>
            <a:off x="4287449" y="6459785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2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b="0" cap="none" spc="0" dirty="0">
                <a:ln w="0"/>
                <a:solidFill>
                  <a:schemeClr val="accent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Copyright © 2019 Lifetime </a:t>
            </a:r>
            <a:r>
              <a:rPr lang="en-US" b="0" cap="none" spc="0" dirty="0" err="1">
                <a:ln w="0"/>
                <a:solidFill>
                  <a:schemeClr val="accent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CashFlow</a:t>
            </a:r>
            <a:r>
              <a:rPr lang="en-US" b="0" cap="none" spc="0" dirty="0">
                <a:ln w="0"/>
                <a:solidFill>
                  <a:schemeClr val="accent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Academy LLC</a:t>
            </a:r>
          </a:p>
        </p:txBody>
      </p:sp>
    </p:spTree>
    <p:extLst>
      <p:ext uri="{BB962C8B-B14F-4D97-AF65-F5344CB8AC3E}">
        <p14:creationId xmlns:p14="http://schemas.microsoft.com/office/powerpoint/2010/main" val="4383944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alf Page Photo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679784BB-7CDD-484B-8F47-9CF1D79993F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299200" y="0"/>
            <a:ext cx="5892800" cy="6858000"/>
          </a:xfr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 anchor="ctr" anchorCtr="1">
            <a:noAutofit/>
          </a:bodyPr>
          <a:lstStyle>
            <a:lvl1pPr marL="0" indent="0">
              <a:buNone/>
              <a:defRPr lang="en-GB" sz="1800"/>
            </a:lvl1pPr>
          </a:lstStyle>
          <a:p>
            <a:pPr marL="228600" lvl="0" indent="-228600" algn="ctr"/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DEB162-E699-464C-B2EE-136D517A9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14" y="438376"/>
            <a:ext cx="5170715" cy="1200329"/>
          </a:xfrm>
        </p:spPr>
        <p:txBody>
          <a:bodyPr vert="horz" wrap="square" lIns="91440" tIns="45720" rIns="91440" bIns="45720" rtlCol="0" anchor="ctr">
            <a:spAutoFit/>
          </a:bodyPr>
          <a:lstStyle>
            <a:lvl1pPr>
              <a:defRPr lang="en-GB" sz="4000" spc="-60" dirty="0">
                <a:solidFill>
                  <a:srgbClr val="609FDB"/>
                </a:solidFill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B1885C44-356C-410C-B697-9BA0E285822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46315" y="1818969"/>
            <a:ext cx="5170714" cy="4451202"/>
          </a:xfrm>
        </p:spPr>
        <p:txBody>
          <a:bodyPr>
            <a:noAutofit/>
          </a:bodyPr>
          <a:lstStyle>
            <a:lvl1pPr marL="571500" indent="-571500" algn="l">
              <a:buFont typeface="Arial" panose="020B0604020202020204" pitchFamily="34" charset="0"/>
              <a:buChar char="•"/>
              <a:defRPr sz="3600" b="0">
                <a:solidFill>
                  <a:schemeClr val="tx1">
                    <a:lumMod val="75000"/>
                    <a:lumOff val="2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A6C5C5-5069-4AE6-8A3D-3F2C6B9506E4}"/>
              </a:ext>
            </a:extLst>
          </p:cNvPr>
          <p:cNvSpPr/>
          <p:nvPr userDrawn="1"/>
        </p:nvSpPr>
        <p:spPr>
          <a:xfrm>
            <a:off x="446314" y="-1"/>
            <a:ext cx="1188720" cy="128016"/>
          </a:xfrm>
          <a:prstGeom prst="rect">
            <a:avLst/>
          </a:prstGeom>
          <a:solidFill>
            <a:srgbClr val="609F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E6A75B6-7B4E-496F-A846-0FFBB6E1D164}"/>
              </a:ext>
            </a:extLst>
          </p:cNvPr>
          <p:cNvSpPr/>
          <p:nvPr userDrawn="1"/>
        </p:nvSpPr>
        <p:spPr>
          <a:xfrm>
            <a:off x="11360016" y="6369050"/>
            <a:ext cx="335909" cy="488950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7648ACB4-9C22-4636-800F-578055A5BC10}"/>
              </a:ext>
            </a:extLst>
          </p:cNvPr>
          <p:cNvSpPr txBox="1">
            <a:spLocks/>
          </p:cNvSpPr>
          <p:nvPr userDrawn="1"/>
        </p:nvSpPr>
        <p:spPr>
          <a:xfrm>
            <a:off x="11360016" y="6369050"/>
            <a:ext cx="335909" cy="365125"/>
          </a:xfrm>
          <a:prstGeom prst="rect">
            <a:avLst/>
          </a:prstGeom>
          <a:solidFill>
            <a:srgbClr val="609FDB"/>
          </a:solidFill>
        </p:spPr>
        <p:txBody>
          <a:bodyPr vert="horz" lIns="0" tIns="45720" rIns="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b="0" kern="1200">
                <a:solidFill>
                  <a:srgbClr val="01C6FD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8048C4E-7BD1-46A5-B2F2-6AD408DAAD47}" type="slidenum">
              <a:rPr lang="en-GB" b="1" smtClean="0">
                <a:solidFill>
                  <a:schemeClr val="bg1"/>
                </a:solidFill>
              </a:rPr>
              <a:pPr/>
              <a:t>‹#›</a:t>
            </a:fld>
            <a:endParaRPr lang="en-GB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179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C556A-EE9C-4EFB-B3C6-313470A9E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ED51F5-91DE-41E0-8A30-927468CD7D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FA4DF9-1F3D-4332-8E60-B2D4992EF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04A24-2BCF-4DA8-A132-FCCF4EC26DE5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04877B-4B47-4EBD-B59D-21C969689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B4AD8C-C908-44EE-9759-B0E258838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A987-2E7B-4027-B86E-6C5279F30368}" type="slidenum">
              <a:rPr lang="en-US" smtClean="0"/>
              <a:t>‹#›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64812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C556A-EE9C-4EFB-B3C6-313470A9E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350164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ED51F5-91DE-41E0-8A30-927468CD7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88364" y="365125"/>
            <a:ext cx="5165436" cy="5811838"/>
          </a:xfrm>
        </p:spPr>
        <p:txBody>
          <a:bodyPr>
            <a:normAutofit/>
          </a:bodyPr>
          <a:lstStyle>
            <a:lvl1pPr marL="341313" indent="-341313">
              <a:defRPr sz="4000"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  <a:lvl2pPr marL="803275" indent="-346075">
              <a:defRPr sz="4000">
                <a:latin typeface="Cambria Math" panose="02040503050406030204" pitchFamily="18" charset="0"/>
                <a:ea typeface="Cambria Math" panose="02040503050406030204" pitchFamily="18" charset="0"/>
              </a:defRPr>
            </a:lvl2pPr>
            <a:lvl3pPr marL="1255713" indent="-341313">
              <a:defRPr sz="4000">
                <a:latin typeface="Cambria Math" panose="02040503050406030204" pitchFamily="18" charset="0"/>
                <a:ea typeface="Cambria Math" panose="02040503050406030204" pitchFamily="18" charset="0"/>
              </a:defRPr>
            </a:lvl3pPr>
            <a:lvl4pPr marL="1717675" indent="-346075">
              <a:tabLst>
                <a:tab pos="1717675" algn="l"/>
              </a:tabLst>
              <a:defRPr sz="4000">
                <a:latin typeface="Cambria Math" panose="02040503050406030204" pitchFamily="18" charset="0"/>
                <a:ea typeface="Cambria Math" panose="02040503050406030204" pitchFamily="18" charset="0"/>
              </a:defRPr>
            </a:lvl4pPr>
            <a:lvl5pPr marL="2170113" indent="-341313">
              <a:defRPr sz="4000">
                <a:latin typeface="Cambria Math" panose="02040503050406030204" pitchFamily="18" charset="0"/>
                <a:ea typeface="Cambria Math" panose="020405030504060302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FA4DF9-1F3D-4332-8E60-B2D4992EF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04A24-2BCF-4DA8-A132-FCCF4EC26DE5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04877B-4B47-4EBD-B59D-21C969689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B4AD8C-C908-44EE-9759-B0E258838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A987-2E7B-4027-B86E-6C5279F3036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C275A31-FB30-4406-83DD-C4BF210BD142}"/>
              </a:ext>
            </a:extLst>
          </p:cNvPr>
          <p:cNvSpPr txBox="1">
            <a:spLocks/>
          </p:cNvSpPr>
          <p:nvPr userDrawn="1"/>
        </p:nvSpPr>
        <p:spPr>
          <a:xfrm>
            <a:off x="4287449" y="6459785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2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b="0" cap="none" spc="0" dirty="0">
                <a:ln w="0"/>
                <a:solidFill>
                  <a:schemeClr val="accent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Copyright © 2019 Lifetime </a:t>
            </a:r>
            <a:r>
              <a:rPr lang="en-US" b="0" cap="none" spc="0" dirty="0" err="1">
                <a:ln w="0"/>
                <a:solidFill>
                  <a:schemeClr val="accent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CashFlow</a:t>
            </a:r>
            <a:r>
              <a:rPr lang="en-US" b="0" cap="none" spc="0" dirty="0">
                <a:ln w="0"/>
                <a:solidFill>
                  <a:schemeClr val="accent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Academy LLC</a:t>
            </a:r>
          </a:p>
        </p:txBody>
      </p:sp>
    </p:spTree>
    <p:extLst>
      <p:ext uri="{BB962C8B-B14F-4D97-AF65-F5344CB8AC3E}">
        <p14:creationId xmlns:p14="http://schemas.microsoft.com/office/powerpoint/2010/main" val="3684262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C556A-EE9C-4EFB-B3C6-313470A9E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sz="5400"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FA4DF9-1F3D-4332-8E60-B2D4992EF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04A24-2BCF-4DA8-A132-FCCF4EC26DE5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04877B-4B47-4EBD-B59D-21C969689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B4AD8C-C908-44EE-9759-B0E258838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A987-2E7B-4027-B86E-6C5279F3036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22F716-F93E-43E0-A9AB-EE58CE1431D3}"/>
              </a:ext>
            </a:extLst>
          </p:cNvPr>
          <p:cNvSpPr/>
          <p:nvPr userDrawn="1"/>
        </p:nvSpPr>
        <p:spPr>
          <a:xfrm>
            <a:off x="0" y="5763491"/>
            <a:ext cx="12192000" cy="1094509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cashflowLOGO01newshinywhitenormal.png">
            <a:extLst>
              <a:ext uri="{FF2B5EF4-FFF2-40B4-BE49-F238E27FC236}">
                <a16:creationId xmlns:a16="http://schemas.microsoft.com/office/drawing/2014/main" id="{BCD84716-4971-49BD-9666-753B3AA9BE0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0046" y="6059291"/>
            <a:ext cx="1851908" cy="54786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6381601-1383-4B71-918B-E686CB6BE647}"/>
              </a:ext>
            </a:extLst>
          </p:cNvPr>
          <p:cNvSpPr/>
          <p:nvPr userDrawn="1"/>
        </p:nvSpPr>
        <p:spPr>
          <a:xfrm>
            <a:off x="4568" y="5752309"/>
            <a:ext cx="12182864" cy="112905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600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  <a:cs typeface="Angsana New" panose="020B0502040204020203" pitchFamily="18" charset="-34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3246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ED51F5-91DE-41E0-8A30-927468CD7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2182" y="550416"/>
            <a:ext cx="10291618" cy="5626547"/>
          </a:xfrm>
        </p:spPr>
        <p:txBody>
          <a:bodyPr vert="horz" lIns="91440" tIns="45720" rIns="91440" bIns="45720" rtlCol="0">
            <a:normAutofit/>
          </a:bodyPr>
          <a:lstStyle>
            <a:lvl1pPr marL="461963" indent="-461963">
              <a:defRPr lang="en-US" sz="4000" kern="1200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lvl1pPr>
            <a:lvl2pPr marL="914400" indent="-457200">
              <a:defRPr lang="en-US" sz="4000" kern="1200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lvl2pPr>
            <a:lvl3pPr marL="1376363" indent="-461963">
              <a:defRPr lang="en-US" sz="4000" kern="1200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lvl3pPr>
            <a:lvl4pPr>
              <a:defRPr lang="en-US" sz="4000" kern="1200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lvl4pPr>
            <a:lvl5pPr>
              <a:defRPr lang="en-US" sz="4000" kern="1200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FA4DF9-1F3D-4332-8E60-B2D4992EF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04A24-2BCF-4DA8-A132-FCCF4EC26DE5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04877B-4B47-4EBD-B59D-21C969689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B4AD8C-C908-44EE-9759-B0E258838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A987-2E7B-4027-B86E-6C5279F3036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cashflowLOGO01newshinywhitenormal.png">
            <a:extLst>
              <a:ext uri="{FF2B5EF4-FFF2-40B4-BE49-F238E27FC236}">
                <a16:creationId xmlns:a16="http://schemas.microsoft.com/office/drawing/2014/main" id="{A64B118C-17CD-4EFA-9BF7-F4C6D713038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70046" y="6059291"/>
            <a:ext cx="1851908" cy="54786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9EB37DE-8784-463B-A03A-5AD8B6AAC23C}"/>
              </a:ext>
            </a:extLst>
          </p:cNvPr>
          <p:cNvSpPr/>
          <p:nvPr userDrawn="1"/>
        </p:nvSpPr>
        <p:spPr>
          <a:xfrm>
            <a:off x="697395" y="550416"/>
            <a:ext cx="140805" cy="550887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959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C556A-EE9C-4EFB-B3C6-313470A9E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756" y="152755"/>
            <a:ext cx="10515600" cy="1325563"/>
          </a:xfrm>
        </p:spPr>
        <p:txBody>
          <a:bodyPr>
            <a:normAutofit/>
          </a:bodyPr>
          <a:lstStyle>
            <a:lvl1pPr>
              <a:defRPr lang="en-US" sz="4300" b="1" kern="1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ED51F5-91DE-41E0-8A30-927468CD7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756" y="1233326"/>
            <a:ext cx="10515600" cy="5123024"/>
          </a:xfrm>
        </p:spPr>
        <p:txBody>
          <a:bodyPr/>
          <a:lstStyle>
            <a:lvl1pPr>
              <a:defRPr lang="en-US" sz="4300" kern="1200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lvl1pPr>
            <a:lvl2pPr>
              <a:defRPr lang="en-US" sz="4300" kern="1200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lvl2pPr>
            <a:lvl3pPr>
              <a:defRPr lang="en-US" sz="4300" kern="1200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lvl3pPr>
            <a:lvl4pPr>
              <a:defRPr lang="en-US" sz="4300" kern="1200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lvl4pPr>
            <a:lvl5pPr>
              <a:defRPr lang="en-US" sz="4300" kern="1200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FA4DF9-1F3D-4332-8E60-B2D4992EF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04A24-2BCF-4DA8-A132-FCCF4EC26DE5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04877B-4B47-4EBD-B59D-21C969689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B4AD8C-C908-44EE-9759-B0E258838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A987-2E7B-4027-B86E-6C5279F3036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350A180-427E-48E4-B8DC-4CE6061FC817}"/>
              </a:ext>
            </a:extLst>
          </p:cNvPr>
          <p:cNvSpPr/>
          <p:nvPr userDrawn="1"/>
        </p:nvSpPr>
        <p:spPr>
          <a:xfrm flipH="1">
            <a:off x="0" y="0"/>
            <a:ext cx="622300" cy="6858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2160ECE-DA1B-4D94-8053-1A07E98390F6}"/>
              </a:ext>
            </a:extLst>
          </p:cNvPr>
          <p:cNvSpPr txBox="1">
            <a:spLocks/>
          </p:cNvSpPr>
          <p:nvPr userDrawn="1"/>
        </p:nvSpPr>
        <p:spPr>
          <a:xfrm>
            <a:off x="4287449" y="6459785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2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b="0" cap="none" spc="0" dirty="0">
                <a:ln w="0"/>
                <a:solidFill>
                  <a:schemeClr val="accent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Copyright © 2019 Lifetime </a:t>
            </a:r>
            <a:r>
              <a:rPr lang="en-US" b="0" cap="none" spc="0" dirty="0" err="1">
                <a:ln w="0"/>
                <a:solidFill>
                  <a:schemeClr val="accent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CashFlow</a:t>
            </a:r>
            <a:r>
              <a:rPr lang="en-US" b="0" cap="none" spc="0" dirty="0">
                <a:ln w="0"/>
                <a:solidFill>
                  <a:schemeClr val="accent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Academy LLC</a:t>
            </a:r>
          </a:p>
        </p:txBody>
      </p:sp>
    </p:spTree>
    <p:extLst>
      <p:ext uri="{BB962C8B-B14F-4D97-AF65-F5344CB8AC3E}">
        <p14:creationId xmlns:p14="http://schemas.microsoft.com/office/powerpoint/2010/main" val="1676686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C556A-EE9C-4EFB-B3C6-313470A9E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62764" y="152755"/>
            <a:ext cx="7008592" cy="1325563"/>
          </a:xfrm>
        </p:spPr>
        <p:txBody>
          <a:bodyPr>
            <a:normAutofit/>
          </a:bodyPr>
          <a:lstStyle>
            <a:lvl1pPr>
              <a:defRPr lang="en-US" sz="4000" b="1" kern="1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ED51F5-91DE-41E0-8A30-927468CD7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62764" y="1478318"/>
            <a:ext cx="7008592" cy="4106346"/>
          </a:xfrm>
        </p:spPr>
        <p:txBody>
          <a:bodyPr>
            <a:normAutofit/>
          </a:bodyPr>
          <a:lstStyle>
            <a:lvl1pPr>
              <a:defRPr lang="en-US" sz="3600" kern="1200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lvl1pPr>
            <a:lvl2pPr>
              <a:defRPr lang="en-US" sz="3600" kern="1200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lvl2pPr>
            <a:lvl3pPr>
              <a:defRPr lang="en-US" sz="3600" kern="1200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lvl3pPr>
            <a:lvl4pPr>
              <a:defRPr lang="en-US" sz="3600" kern="1200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lvl4pPr>
            <a:lvl5pPr>
              <a:defRPr lang="en-US" sz="3600" kern="1200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FA4DF9-1F3D-4332-8E60-B2D4992EF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04A24-2BCF-4DA8-A132-FCCF4EC26DE5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04877B-4B47-4EBD-B59D-21C969689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B4AD8C-C908-44EE-9759-B0E258838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A987-2E7B-4027-B86E-6C5279F3036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350A180-427E-48E4-B8DC-4CE6061FC817}"/>
              </a:ext>
            </a:extLst>
          </p:cNvPr>
          <p:cNvSpPr/>
          <p:nvPr userDrawn="1"/>
        </p:nvSpPr>
        <p:spPr>
          <a:xfrm flipH="1">
            <a:off x="0" y="0"/>
            <a:ext cx="622300" cy="6858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2160ECE-DA1B-4D94-8053-1A07E98390F6}"/>
              </a:ext>
            </a:extLst>
          </p:cNvPr>
          <p:cNvSpPr txBox="1">
            <a:spLocks/>
          </p:cNvSpPr>
          <p:nvPr userDrawn="1"/>
        </p:nvSpPr>
        <p:spPr>
          <a:xfrm>
            <a:off x="4287449" y="6459785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2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b="0" cap="none" spc="0" dirty="0">
                <a:ln w="0"/>
                <a:solidFill>
                  <a:schemeClr val="accent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Copyright © 2019 Lifetime </a:t>
            </a:r>
            <a:r>
              <a:rPr lang="en-US" b="0" cap="none" spc="0" dirty="0" err="1">
                <a:ln w="0"/>
                <a:solidFill>
                  <a:schemeClr val="accent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CashFlow</a:t>
            </a:r>
            <a:r>
              <a:rPr lang="en-US" b="0" cap="none" spc="0" dirty="0">
                <a:ln w="0"/>
                <a:solidFill>
                  <a:schemeClr val="accent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Academy LLC</a:t>
            </a:r>
          </a:p>
        </p:txBody>
      </p:sp>
    </p:spTree>
    <p:extLst>
      <p:ext uri="{BB962C8B-B14F-4D97-AF65-F5344CB8AC3E}">
        <p14:creationId xmlns:p14="http://schemas.microsoft.com/office/powerpoint/2010/main" val="319344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C556A-EE9C-4EFB-B3C6-313470A9E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2755"/>
            <a:ext cx="7169727" cy="1325563"/>
          </a:xfrm>
        </p:spPr>
        <p:txBody>
          <a:bodyPr>
            <a:normAutofit/>
          </a:bodyPr>
          <a:lstStyle>
            <a:lvl1pPr>
              <a:defRPr lang="en-US" sz="4000" b="1" kern="1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ED51F5-91DE-41E0-8A30-927468CD7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8318"/>
            <a:ext cx="7169727" cy="4106346"/>
          </a:xfrm>
        </p:spPr>
        <p:txBody>
          <a:bodyPr>
            <a:normAutofit/>
          </a:bodyPr>
          <a:lstStyle>
            <a:lvl1pPr>
              <a:defRPr lang="en-US" sz="3600" kern="1200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lvl1pPr>
            <a:lvl2pPr>
              <a:defRPr lang="en-US" sz="3600" kern="1200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lvl2pPr>
            <a:lvl3pPr>
              <a:defRPr lang="en-US" sz="3600" kern="1200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lvl3pPr>
            <a:lvl4pPr>
              <a:defRPr lang="en-US" sz="3600" kern="1200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lvl4pPr>
            <a:lvl5pPr>
              <a:defRPr lang="en-US" sz="3600" kern="1200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FA4DF9-1F3D-4332-8E60-B2D4992EF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04A24-2BCF-4DA8-A132-FCCF4EC26DE5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04877B-4B47-4EBD-B59D-21C969689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B4AD8C-C908-44EE-9759-B0E258838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A987-2E7B-4027-B86E-6C5279F3036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2160ECE-DA1B-4D94-8053-1A07E98390F6}"/>
              </a:ext>
            </a:extLst>
          </p:cNvPr>
          <p:cNvSpPr txBox="1">
            <a:spLocks/>
          </p:cNvSpPr>
          <p:nvPr userDrawn="1"/>
        </p:nvSpPr>
        <p:spPr>
          <a:xfrm>
            <a:off x="4287449" y="6459785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2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b="0" cap="none" spc="0" dirty="0">
                <a:ln w="0"/>
                <a:solidFill>
                  <a:schemeClr val="accent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Copyright © 2019 Lifetime </a:t>
            </a:r>
            <a:r>
              <a:rPr lang="en-US" b="0" cap="none" spc="0" dirty="0" err="1">
                <a:ln w="0"/>
                <a:solidFill>
                  <a:schemeClr val="accent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CashFlow</a:t>
            </a:r>
            <a:r>
              <a:rPr lang="en-US" b="0" cap="none" spc="0" dirty="0">
                <a:ln w="0"/>
                <a:solidFill>
                  <a:schemeClr val="accent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Academy LLC</a:t>
            </a:r>
          </a:p>
        </p:txBody>
      </p:sp>
    </p:spTree>
    <p:extLst>
      <p:ext uri="{BB962C8B-B14F-4D97-AF65-F5344CB8AC3E}">
        <p14:creationId xmlns:p14="http://schemas.microsoft.com/office/powerpoint/2010/main" val="2653262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0E3853-102A-4FDD-B72E-F2CD67063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DABCA2-F39F-45B6-A602-E1450512FD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917EF6-F11E-4B69-9B56-FA13966BE5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04A24-2BCF-4DA8-A132-FCCF4EC26DE5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D7C6C2-5210-4156-ACC4-A5236DD489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EE8061-ACB6-4303-9F41-06FFD56F88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4A987-2E7B-4027-B86E-6C5279F30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1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4.xml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ction-plan-icon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8885" y="2083404"/>
            <a:ext cx="3399586" cy="2585314"/>
          </a:xfrm>
          <a:prstGeom prst="rect">
            <a:avLst/>
          </a:prstGeom>
        </p:spPr>
      </p:pic>
      <p:pic>
        <p:nvPicPr>
          <p:cNvPr id="4" name="Picture 3" descr="90days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1882" y="2083404"/>
            <a:ext cx="3788005" cy="25853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90 Day (Massive) </a:t>
            </a:r>
            <a:br>
              <a:rPr lang="en-US" dirty="0"/>
            </a:br>
            <a:r>
              <a:rPr lang="en-US" dirty="0"/>
              <a:t>Action Plan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23903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ction-plan-icon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6625" y="261935"/>
            <a:ext cx="2554682" cy="1942782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90 Day </a:t>
            </a:r>
            <a:r>
              <a:rPr lang="en-US" b="1" dirty="0">
                <a:solidFill>
                  <a:srgbClr val="FF0000"/>
                </a:solidFill>
              </a:rPr>
              <a:t>Week #9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5756" y="1233326"/>
            <a:ext cx="10515600" cy="5624674"/>
          </a:xfrm>
        </p:spPr>
        <p:txBody>
          <a:bodyPr>
            <a:normAutofit/>
          </a:bodyPr>
          <a:lstStyle/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200" dirty="0"/>
              <a:t>Task #1: Submit an LOI 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200" dirty="0"/>
              <a:t>Task #2: Negotiate Terms With Seller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200" dirty="0"/>
              <a:t>Task #3: Start looking to find best financing options for your deal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200" dirty="0"/>
              <a:t>Task #4: Send teaser to potential investors if syndicating</a:t>
            </a:r>
          </a:p>
          <a:p>
            <a:pPr marL="0" indent="0">
              <a:buNone/>
            </a:pPr>
            <a:endParaRPr lang="en-US" sz="3200" dirty="0"/>
          </a:p>
          <a:p>
            <a:endParaRPr lang="en-US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98394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ction-plan-icon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6625" y="261935"/>
            <a:ext cx="2554682" cy="1942782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90 Day </a:t>
            </a:r>
            <a:r>
              <a:rPr lang="en-US" b="1" dirty="0">
                <a:solidFill>
                  <a:srgbClr val="FF0000"/>
                </a:solidFill>
              </a:rPr>
              <a:t>Week #10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5756" y="1233326"/>
            <a:ext cx="10515600" cy="5624674"/>
          </a:xfrm>
        </p:spPr>
        <p:txBody>
          <a:bodyPr>
            <a:normAutofit/>
          </a:bodyPr>
          <a:lstStyle/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200" dirty="0"/>
              <a:t>Task #1: Come to terms with seller and </a:t>
            </a:r>
            <a:br>
              <a:rPr lang="en-US" sz="3200" dirty="0"/>
            </a:br>
            <a:r>
              <a:rPr lang="en-US" sz="3200" dirty="0"/>
              <a:t>settle on final LOI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200" dirty="0"/>
              <a:t>Task #2: Send LOI to attorney and have him prepare purchase and sale agreement 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200" dirty="0"/>
              <a:t>Task #3: Make due diligence/ inspection preparations. 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200" dirty="0"/>
              <a:t>Task #4: Get syndication paperwork ready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86377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ction-plan-icon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6625" y="261935"/>
            <a:ext cx="2554682" cy="1942782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90 Day </a:t>
            </a:r>
            <a:r>
              <a:rPr lang="en-US" b="1" dirty="0">
                <a:solidFill>
                  <a:srgbClr val="FF0000"/>
                </a:solidFill>
              </a:rPr>
              <a:t>Week #11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5756" y="1233326"/>
            <a:ext cx="10515600" cy="5624674"/>
          </a:xfrm>
        </p:spPr>
        <p:txBody>
          <a:bodyPr>
            <a:normAutofit/>
          </a:bodyPr>
          <a:lstStyle/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200" dirty="0"/>
              <a:t>Task #1: Do all of your due diligence over </a:t>
            </a:r>
            <a:br>
              <a:rPr lang="en-US" sz="3200" dirty="0"/>
            </a:br>
            <a:r>
              <a:rPr lang="en-US" sz="3200" dirty="0"/>
              <a:t>the next 30 days 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200" dirty="0"/>
              <a:t>Task # 2: Prepare loan package for your lender 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200" dirty="0"/>
              <a:t>Task #3: Work on firming up commitments for all equity from investors/partners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78047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ction-plan-icon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6625" y="261935"/>
            <a:ext cx="2554682" cy="1942782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90 Day </a:t>
            </a:r>
            <a:r>
              <a:rPr lang="en-US" b="1" dirty="0">
                <a:solidFill>
                  <a:srgbClr val="FF0000"/>
                </a:solidFill>
              </a:rPr>
              <a:t>Week #11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5756" y="1233326"/>
            <a:ext cx="10515600" cy="5624674"/>
          </a:xfrm>
        </p:spPr>
        <p:txBody>
          <a:bodyPr>
            <a:normAutofit/>
          </a:bodyPr>
          <a:lstStyle/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000" dirty="0"/>
              <a:t>Task #1: Keep going on due diligence to </a:t>
            </a:r>
            <a:br>
              <a:rPr lang="en-US" sz="3000" dirty="0"/>
            </a:br>
            <a:r>
              <a:rPr lang="en-US" sz="3000" dirty="0"/>
              <a:t>prepare to close in 30 days. Look under </a:t>
            </a:r>
            <a:br>
              <a:rPr lang="en-US" sz="3000" dirty="0"/>
            </a:br>
            <a:r>
              <a:rPr lang="en-US" sz="3000" dirty="0"/>
              <a:t>every rock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000" dirty="0"/>
              <a:t>Task #2: Firm up equity from your investors/private lenders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000" dirty="0"/>
              <a:t>Task #3: Provide all required documentation to your lender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000" dirty="0"/>
              <a:t>Task #4:  Prepare to Close in 30-45 days!!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000" dirty="0"/>
              <a:t>Task #5: Set up Partnership LLC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000" dirty="0"/>
              <a:t>Task #6: Set up Property LLC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000" dirty="0"/>
              <a:t>Open Partnership and Property Bank Accounts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78523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ction-plan-icon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6625" y="261935"/>
            <a:ext cx="2554682" cy="1942782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90 Day </a:t>
            </a:r>
            <a:r>
              <a:rPr lang="en-US" b="1" dirty="0">
                <a:solidFill>
                  <a:srgbClr val="FF0000"/>
                </a:solidFill>
              </a:rPr>
              <a:t>Week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5756" y="1233326"/>
            <a:ext cx="10515600" cy="5624674"/>
          </a:xfrm>
        </p:spPr>
        <p:txBody>
          <a:bodyPr>
            <a:normAutofit/>
          </a:bodyPr>
          <a:lstStyle/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200" dirty="0"/>
              <a:t>Task #1: Set Short Term Goals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200" dirty="0"/>
              <a:t>Task #2: Perform Self Evaluation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200" dirty="0"/>
              <a:t>Task #3: Select Your 4 Markets &amp; pick one </a:t>
            </a:r>
            <a:br>
              <a:rPr lang="en-US" sz="3200" dirty="0"/>
            </a:br>
            <a:r>
              <a:rPr lang="en-US" sz="3200" dirty="0"/>
              <a:t>(backyard if possible)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200" dirty="0"/>
              <a:t>Task #4: Establish Your Investment Criteria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200" dirty="0"/>
              <a:t>Task #5: Name Your Business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200" dirty="0"/>
              <a:t>Task #6: Check Domain Name on GoDaddy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200" dirty="0"/>
              <a:t>Task #7: Start Process to set up LLC for your Branding Company</a:t>
            </a:r>
          </a:p>
          <a:p>
            <a:endParaRPr lang="en-US" dirty="0"/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53259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ction-plan-icon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6625" y="261935"/>
            <a:ext cx="2554682" cy="1942782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90 Day </a:t>
            </a:r>
            <a:r>
              <a:rPr lang="en-US" b="1" dirty="0">
                <a:solidFill>
                  <a:srgbClr val="FF0000"/>
                </a:solidFill>
              </a:rPr>
              <a:t>Week #2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5756" y="1233326"/>
            <a:ext cx="10515600" cy="5624674"/>
          </a:xfrm>
        </p:spPr>
        <p:txBody>
          <a:bodyPr>
            <a:normAutofit fontScale="85000" lnSpcReduction="20000"/>
          </a:bodyPr>
          <a:lstStyle/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500" dirty="0"/>
              <a:t>Task #1: LoopNet research for brokers  </a:t>
            </a:r>
            <a:br>
              <a:rPr lang="en-US" sz="3500" dirty="0"/>
            </a:br>
            <a:r>
              <a:rPr lang="en-US" sz="3500" dirty="0"/>
              <a:t>(create list of top 100 brokers in your market)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500" dirty="0"/>
              <a:t>Task #2 Contact 3-5 new brokers every week and analyze deals 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500" dirty="0"/>
              <a:t>Task # 3: Contact 3-5 Property Management Companies over next three weeks and ask for referrals to other team members 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500" dirty="0"/>
              <a:t>Task #4: Order business cards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500" dirty="0"/>
              <a:t>Task #5: Create 1-2 page preliminary website for your investing business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500" dirty="0"/>
              <a:t>Task #6: Reach out to 3 potential sponsors for deals you locate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500" dirty="0"/>
              <a:t>Task #7 Set up CRM or Excel spreadsheet to track all of your contacts</a:t>
            </a:r>
          </a:p>
          <a:p>
            <a:endParaRPr lang="en-US" dirty="0"/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43684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ction-plan-icon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6625" y="261935"/>
            <a:ext cx="2554682" cy="1942782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90 Day </a:t>
            </a:r>
            <a:r>
              <a:rPr lang="en-US" b="1" dirty="0">
                <a:solidFill>
                  <a:srgbClr val="FF0000"/>
                </a:solidFill>
              </a:rPr>
              <a:t>Week #3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5756" y="1233326"/>
            <a:ext cx="10515600" cy="5624674"/>
          </a:xfrm>
        </p:spPr>
        <p:txBody>
          <a:bodyPr>
            <a:normAutofit/>
          </a:bodyPr>
          <a:lstStyle/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200" dirty="0"/>
              <a:t>Task #1: Task #2: Research &amp; Find Your </a:t>
            </a:r>
            <a:br>
              <a:rPr lang="en-US" sz="3200" dirty="0"/>
            </a:br>
            <a:r>
              <a:rPr lang="en-US" sz="3200" dirty="0"/>
              <a:t>Local REI Meeting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200" dirty="0"/>
              <a:t>Task #2: Research and Find Your Local Meetup Groups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200" dirty="0"/>
              <a:t>Task #3: Get Paper and Look In Classifieds 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200" dirty="0"/>
              <a:t>Task #4: Contact 2 commercial mortgage brokers each of next three weeks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200" dirty="0"/>
              <a:t>Task #5 Start looking at friends and family investors and make list of possibilities and let them know what you’re doing</a:t>
            </a:r>
          </a:p>
          <a:p>
            <a:endParaRPr lang="en-US" dirty="0"/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14467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ction-plan-icon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6625" y="261935"/>
            <a:ext cx="2554682" cy="1942782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90 Day </a:t>
            </a:r>
            <a:r>
              <a:rPr lang="en-US" b="1" dirty="0">
                <a:solidFill>
                  <a:srgbClr val="FF0000"/>
                </a:solidFill>
              </a:rPr>
              <a:t>Week #4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5756" y="1233326"/>
            <a:ext cx="10515600" cy="5624674"/>
          </a:xfrm>
        </p:spPr>
        <p:txBody>
          <a:bodyPr>
            <a:normAutofit/>
          </a:bodyPr>
          <a:lstStyle/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200" dirty="0"/>
              <a:t>Task #1: Contact 5 people in your list of </a:t>
            </a:r>
            <a:br>
              <a:rPr lang="en-US" sz="3200" dirty="0"/>
            </a:br>
            <a:r>
              <a:rPr lang="en-US" sz="3200" dirty="0"/>
              <a:t>family and friends and discuss investing. 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200" dirty="0"/>
              <a:t>Task #2: Do Full Evaluations and Practice, Practice, Practice!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200" dirty="0"/>
              <a:t>Task #3: Register on Auction Sites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200" dirty="0"/>
              <a:t>Task #4: Contact 2-3 Local Banks &amp; Ask About Loan Programs and start relationships</a:t>
            </a:r>
          </a:p>
          <a:p>
            <a:endParaRPr lang="en-US" dirty="0"/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08388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ction-plan-icon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6625" y="261935"/>
            <a:ext cx="2554682" cy="1942782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90 Day </a:t>
            </a:r>
            <a:r>
              <a:rPr lang="en-US" b="1" dirty="0">
                <a:solidFill>
                  <a:srgbClr val="FF0000"/>
                </a:solidFill>
              </a:rPr>
              <a:t>Week #5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5756" y="1233326"/>
            <a:ext cx="10515600" cy="5624674"/>
          </a:xfrm>
        </p:spPr>
        <p:txBody>
          <a:bodyPr>
            <a:normAutofit/>
          </a:bodyPr>
          <a:lstStyle/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200" dirty="0"/>
              <a:t>Task #1: Check/Register on Other </a:t>
            </a:r>
            <a:br>
              <a:rPr lang="en-US" sz="3200" dirty="0"/>
            </a:br>
            <a:r>
              <a:rPr lang="en-US" sz="3200" dirty="0"/>
              <a:t>Brokerage Listing Sites 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200" dirty="0"/>
              <a:t>Task #2: Contact 5 more potential investors and discuss what you’re doing. 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200" dirty="0"/>
              <a:t>Task #3: Prepare &amp; Implement Craigslist Strategies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200" dirty="0"/>
              <a:t>Start to shop around and find best financing options for your deal(s)</a:t>
            </a:r>
          </a:p>
          <a:p>
            <a:endParaRPr lang="en-US" dirty="0"/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04024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ction-plan-icon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6625" y="261935"/>
            <a:ext cx="2554682" cy="1942782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90 Day </a:t>
            </a:r>
            <a:r>
              <a:rPr lang="en-US" b="1" dirty="0">
                <a:solidFill>
                  <a:srgbClr val="FF0000"/>
                </a:solidFill>
              </a:rPr>
              <a:t>Week #6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5756" y="1233326"/>
            <a:ext cx="10515600" cy="5624674"/>
          </a:xfrm>
        </p:spPr>
        <p:txBody>
          <a:bodyPr>
            <a:normAutofit/>
          </a:bodyPr>
          <a:lstStyle/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000" dirty="0"/>
              <a:t>Task #1: If your target market is your </a:t>
            </a:r>
            <a:br>
              <a:rPr lang="en-US" sz="3000" dirty="0"/>
            </a:br>
            <a:r>
              <a:rPr lang="en-US" sz="3000" dirty="0"/>
              <a:t>backyard drive areas for a full day and look for </a:t>
            </a:r>
            <a:br>
              <a:rPr lang="en-US" sz="3000" dirty="0"/>
            </a:br>
            <a:r>
              <a:rPr lang="en-US" sz="3000" dirty="0"/>
              <a:t>run-down properties.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000" dirty="0"/>
              <a:t>Task #2: Evaluate 5 more properties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000" dirty="0"/>
              <a:t>Task #3: Contact 5 more potential investors and build relationships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000" dirty="0"/>
              <a:t>Task #4 Look on Craigslist and newspaper for deals 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000" dirty="0"/>
              <a:t>Task #5: Contact a residential broker and start relationship in case they come across a multifamily property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000" dirty="0"/>
              <a:t>Task #6: Start a relationship with a syndication attorney. </a:t>
            </a:r>
          </a:p>
          <a:p>
            <a:endParaRPr lang="en-US" sz="3000" dirty="0"/>
          </a:p>
          <a:p>
            <a:endParaRPr lang="en-US" sz="3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1680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ction-plan-icon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6625" y="261935"/>
            <a:ext cx="2554682" cy="1942782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90 Day </a:t>
            </a:r>
            <a:r>
              <a:rPr lang="en-US" b="1" dirty="0">
                <a:solidFill>
                  <a:srgbClr val="FF0000"/>
                </a:solidFill>
              </a:rPr>
              <a:t>Week #7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5756" y="1233326"/>
            <a:ext cx="10515600" cy="5624674"/>
          </a:xfrm>
        </p:spPr>
        <p:txBody>
          <a:bodyPr>
            <a:normAutofit/>
          </a:bodyPr>
          <a:lstStyle/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200" dirty="0"/>
              <a:t>Task #1: Run add looking for multifamily on Craigslist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200" dirty="0"/>
              <a:t>Task #2: Run add looking for Partners on Craigslist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200" dirty="0"/>
              <a:t>Task #3: Evaluate 5 more deals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200" dirty="0"/>
              <a:t>Task #4: Talk to 5 more potential investors to invest in your deals 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200" dirty="0"/>
              <a:t>Task #5: See if code violations or evictions might be an opportunity for deals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200" dirty="0"/>
              <a:t>Task #6 Reach out to four more different types of lenders, Local, Bridge, Agency and Hard money</a:t>
            </a:r>
          </a:p>
          <a:p>
            <a:pPr marL="0" indent="0">
              <a:buNone/>
            </a:pPr>
            <a:endParaRPr lang="en-US" sz="3200" dirty="0"/>
          </a:p>
          <a:p>
            <a:endParaRPr lang="en-US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3672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ction-plan-icon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6625" y="261935"/>
            <a:ext cx="2554682" cy="1942782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90 Day </a:t>
            </a:r>
            <a:r>
              <a:rPr lang="en-US" b="1" dirty="0">
                <a:solidFill>
                  <a:srgbClr val="FF0000"/>
                </a:solidFill>
              </a:rPr>
              <a:t>Week #8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5756" y="1233326"/>
            <a:ext cx="10515600" cy="5624674"/>
          </a:xfrm>
        </p:spPr>
        <p:txBody>
          <a:bodyPr>
            <a:normAutofit/>
          </a:bodyPr>
          <a:lstStyle/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200" dirty="0"/>
              <a:t>Task #1: Enhance your business website </a:t>
            </a:r>
            <a:br>
              <a:rPr lang="en-US" sz="3200" dirty="0"/>
            </a:br>
            <a:r>
              <a:rPr lang="en-US" sz="3200" dirty="0"/>
              <a:t>to include the members of your team </a:t>
            </a:r>
            <a:br>
              <a:rPr lang="en-US" sz="3200" dirty="0"/>
            </a:br>
            <a:r>
              <a:rPr lang="en-US" sz="3200" dirty="0"/>
              <a:t>you’ve aligned with. 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200" dirty="0"/>
              <a:t>Task #2: Evaluate 5 more deals 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200" dirty="0"/>
              <a:t>Task #3:  Talk to five more potential investors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200" dirty="0"/>
              <a:t>Task #4: Make an offer on a property with LOI or Sales Contract</a:t>
            </a:r>
          </a:p>
          <a:p>
            <a:pPr marL="466725" indent="-466725">
              <a:buFont typeface="Wingdings" panose="05000000000000000000" pitchFamily="2" charset="2"/>
              <a:buChar char="q"/>
            </a:pPr>
            <a:r>
              <a:rPr lang="en-US" sz="3200" dirty="0"/>
              <a:t>Task #5: Start your own Multifamily Meetup Group</a:t>
            </a:r>
          </a:p>
          <a:p>
            <a:pPr marL="0" indent="0">
              <a:buNone/>
            </a:pPr>
            <a:endParaRPr lang="en-US" sz="3200" dirty="0"/>
          </a:p>
          <a:p>
            <a:endParaRPr lang="en-US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22458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866</Words>
  <Application>Microsoft Office PowerPoint</Application>
  <PresentationFormat>Widescreen</PresentationFormat>
  <Paragraphs>75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Wingdings</vt:lpstr>
      <vt:lpstr>1_Office Theme</vt:lpstr>
      <vt:lpstr>90 Day (Massive)  Action Plan</vt:lpstr>
      <vt:lpstr>90 Day Week #1</vt:lpstr>
      <vt:lpstr>90 Day Week #2</vt:lpstr>
      <vt:lpstr>90 Day Week #3</vt:lpstr>
      <vt:lpstr>90 Day Week #4</vt:lpstr>
      <vt:lpstr>90 Day Week #5</vt:lpstr>
      <vt:lpstr>90 Day Week #6</vt:lpstr>
      <vt:lpstr>90 Day Week #7</vt:lpstr>
      <vt:lpstr>90 Day Week #8</vt:lpstr>
      <vt:lpstr>90 Day Week #9</vt:lpstr>
      <vt:lpstr>90 Day Week #10</vt:lpstr>
      <vt:lpstr>90 Day Week #11</vt:lpstr>
      <vt:lpstr>90 Day Week #11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90 Day (Massive)  Action Plan</dc:title>
  <dc:creator>Rod Khleif</dc:creator>
  <cp:lastModifiedBy>Rod Khleif</cp:lastModifiedBy>
  <cp:revision>1</cp:revision>
  <dcterms:created xsi:type="dcterms:W3CDTF">2020-02-26T00:52:26Z</dcterms:created>
  <dcterms:modified xsi:type="dcterms:W3CDTF">2020-02-26T00:53:04Z</dcterms:modified>
</cp:coreProperties>
</file>