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7" r:id="rId5"/>
    <p:sldId id="1309" r:id="rId6"/>
    <p:sldId id="259" r:id="rId7"/>
    <p:sldId id="262" r:id="rId8"/>
    <p:sldId id="266" r:id="rId9"/>
    <p:sldId id="261" r:id="rId10"/>
    <p:sldId id="268" r:id="rId11"/>
    <p:sldId id="260" r:id="rId12"/>
    <p:sldId id="267" r:id="rId13"/>
    <p:sldId id="269" r:id="rId14"/>
    <p:sldId id="263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Team%20Drives\PEAK%20MFF%20TEAM\Research\Volume%20of%20Multifamily%20Loans%20by%20lender%20type%20in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</a:rPr>
              <a:t>2018 Multifamily Loan Originations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70700267796475"/>
          <c:y val="0.14692226266528005"/>
          <c:w val="0.38699208601462887"/>
          <c:h val="0.71922114098945178"/>
        </c:manualLayout>
      </c:layout>
      <c:pieChart>
        <c:varyColors val="1"/>
        <c:ser>
          <c:idx val="0"/>
          <c:order val="0"/>
          <c:tx>
            <c:strRef>
              <c:f>Sheet1!$B$4</c:f>
              <c:strCache>
                <c:ptCount val="1"/>
                <c:pt idx="0">
                  <c:v>2018 Multifamily Loan Originations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09-4987-9979-2D3CABF22A21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09-4987-9979-2D3CABF22A2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009-4987-9979-2D3CABF22A2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009-4987-9979-2D3CABF22A2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009-4987-9979-2D3CABF22A2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009-4987-9979-2D3CABF22A21}"/>
              </c:ext>
            </c:extLst>
          </c:dPt>
          <c:cat>
            <c:strRef>
              <c:f>Sheet1!$A$5:$A$10</c:f>
              <c:strCache>
                <c:ptCount val="6"/>
                <c:pt idx="0">
                  <c:v>Fannie Mae &amp; Freddie Mac</c:v>
                </c:pt>
                <c:pt idx="1">
                  <c:v>Banks</c:v>
                </c:pt>
                <c:pt idx="2">
                  <c:v>Others</c:v>
                </c:pt>
                <c:pt idx="3">
                  <c:v>Life Insurance</c:v>
                </c:pt>
                <c:pt idx="4">
                  <c:v>FHA/HUD</c:v>
                </c:pt>
                <c:pt idx="5">
                  <c:v>CMBS</c:v>
                </c:pt>
              </c:strCache>
            </c:strRef>
          </c:cat>
          <c:val>
            <c:numRef>
              <c:f>Sheet1!$B$5:$B$10</c:f>
              <c:numCache>
                <c:formatCode>0%</c:formatCode>
                <c:ptCount val="6"/>
                <c:pt idx="0">
                  <c:v>0.47</c:v>
                </c:pt>
                <c:pt idx="1">
                  <c:v>0.27</c:v>
                </c:pt>
                <c:pt idx="2">
                  <c:v>0.1</c:v>
                </c:pt>
                <c:pt idx="3">
                  <c:v>0.09</c:v>
                </c:pt>
                <c:pt idx="4">
                  <c:v>0.05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009-4987-9979-2D3CABF22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8121827411167515"/>
          <c:y val="0.21106224929430994"/>
          <c:w val="0.33899326511850991"/>
          <c:h val="0.582308349428019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A7480-01F7-4730-BB16-3297CC9B7ABE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9D9CA-085B-4B95-BA3C-344C1FE2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4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  <a:solidFill>
            <a:srgbClr val="F0F8FF"/>
          </a:solidFill>
          <a:ln w="0">
            <a:solidFill>
              <a:prstClr val="black">
                <a:alpha val="0"/>
              </a:prstClr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051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234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860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26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58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94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37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1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89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14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73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925" y="850900"/>
            <a:ext cx="9415463" cy="5297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lIns="93936" tIns="46968" rIns="93936" bIns="4696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42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2AFCB-2436-4BE3-B386-B46E5F563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4A13E7-68DC-40B3-9EC7-36687B054E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6DAF2-F93E-427A-A8B6-C8DE48DE2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0D7C1-2770-494E-96A4-DDA4E682F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4C9EC-65F7-4F87-AD45-EAFA9F723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4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55014-5AE9-481E-8F4E-B0E591E12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1C93C7-AC69-474B-98E3-DE488601D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CF890-42E8-44AC-9E94-01DA8502A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A0A84-4E4D-487A-8C14-4C1403B3D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38ED8-F590-4714-A764-BC6A631E4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6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FB14A3-5A33-4BD7-83EE-0FF07B2887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E8EEC9-0FD9-4FE6-9F8C-732BD49581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83486-906C-4B16-B236-D323B934D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67697-0C06-41FA-B34F-333E35B94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61466-95EE-4B43-BFB8-E39B46A3A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BFF5F-94A5-4C00-9D12-0284E9959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DE74F-DDEF-4C3B-9245-9E305C3CA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C1C54-A2CF-46BA-8F74-46FC7E299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984DC-3429-4020-9A40-B6F638663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662F5-BDA3-4A3B-BBF9-2021DE1AD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4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8ED1E-7414-49B4-A5DE-037BC750B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22050-C26D-4D3A-8308-7F8F78AE6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B364-C786-41FC-BFE6-AB9A20CDA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3549D-34A9-47D2-B0AE-AE1472862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EFE19-39B3-434A-A05B-6EB5D6F6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5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16DF-1AA7-444A-940A-D4D79F595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D05F0-B917-4FBE-A47F-901CDFB7F9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7D1045-0AB8-452B-AFFF-2FC87F5CE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62638-B3ED-4B76-9B92-23DECE54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9AB73A-6E7A-4359-B103-A184D2A9D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83789-EF13-44BB-AC3C-7E0BEC77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9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051E0-F060-402C-9678-058B496AC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42415-F855-4571-9D25-13713A149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9041E-49F7-46DA-B4EE-3145AFC48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436F9F-B9CA-42C2-A53D-8FCE12660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7A4F7-7BA4-4DE3-9D7F-925837C18E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8006E6-F5A9-4A69-BBD2-4171812A9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5BF09-D3FB-4A47-9406-3CB690ADD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018C5-747A-4B59-AC6C-773E2BC01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8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FC1A0-8CBC-4E69-A45A-03AB3B9D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E63713-3246-4B95-9D1B-9BD315D7B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25D5CD-E6A8-419A-997E-BC090B4F4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94BAD0-FF12-40C5-BAE1-993EEB72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707B91-3418-4EF7-9EA3-FBC127124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9EAC08-549D-4A4A-8383-55C6BAF7A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C9758F-CD5C-4FCE-AB1F-650D6A1C0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29731-DB2B-4CEB-8C7C-B697C3041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D2B2B-68A3-4561-A54B-F99BCDA3F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185A0-613A-4F6C-A943-E690F5A57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CD4A2-211E-41B8-982F-3C1B74D30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C1D0D9-56B1-431B-834A-9C9532C53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F586DB-ED9B-46E6-BE14-12D43598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9631F-9DC9-499B-BB46-88313416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B8541B-5484-48C8-98AF-0B6B1DA1D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C83493-5B9A-41EE-BF6D-1C0087C74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D96FA-1146-4260-8B30-986421D75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D3E37-2961-46E4-A99D-20DBBC943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079BE-5106-40E0-B83A-C5F6D5190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3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2A4CA-4A60-435E-AF05-5A6BDE641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D490C-EE62-4C71-993F-A5911B9F2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71AFF-C51A-4893-90C9-98460DD03D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FBE0D-FDFA-4229-B1C0-4988D19F1F6B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F1B41-A5D0-4997-B7DB-C20CDBD45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161B8-7BFC-4306-B540-1F4EACF2A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BE7EC-C290-41F8-A6CD-71B4CD80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2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commons.wikimedia.org/wiki/Category:Building_icons" TargetMode="External"/><Relationship Id="rId3" Type="http://schemas.openxmlformats.org/officeDocument/2006/relationships/image" Target="../media/image13.png"/><Relationship Id="rId7" Type="http://schemas.microsoft.com/office/2007/relationships/hdphoto" Target="../media/hdphoto1.wd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eakmff.com/" TargetMode="External"/><Relationship Id="rId3" Type="http://schemas.openxmlformats.org/officeDocument/2006/relationships/image" Target="../media/image19.png"/><Relationship Id="rId7" Type="http://schemas.openxmlformats.org/officeDocument/2006/relationships/hyperlink" Target="http://www.facebook.com/peakmf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svg"/><Relationship Id="rId11" Type="http://schemas.openxmlformats.org/officeDocument/2006/relationships/image" Target="../media/image25.svg"/><Relationship Id="rId5" Type="http://schemas.openxmlformats.org/officeDocument/2006/relationships/image" Target="../media/image21.png"/><Relationship Id="rId10" Type="http://schemas.openxmlformats.org/officeDocument/2006/relationships/image" Target="../media/image24.png"/><Relationship Id="rId4" Type="http://schemas.openxmlformats.org/officeDocument/2006/relationships/image" Target="../media/image20.svg"/><Relationship Id="rId9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9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12.svg"/><Relationship Id="rId4" Type="http://schemas.openxmlformats.org/officeDocument/2006/relationships/image" Target="../media/image10.sv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commons.wikimedia.org/wiki/Category:Building_icons" TargetMode="External"/><Relationship Id="rId3" Type="http://schemas.openxmlformats.org/officeDocument/2006/relationships/image" Target="../media/image13.png"/><Relationship Id="rId7" Type="http://schemas.microsoft.com/office/2007/relationships/hdphoto" Target="../media/hdphoto1.wd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4C1C566-910F-493F-8D24-D97BD0835030}"/>
              </a:ext>
            </a:extLst>
          </p:cNvPr>
          <p:cNvSpPr/>
          <p:nvPr/>
        </p:nvSpPr>
        <p:spPr>
          <a:xfrm>
            <a:off x="2762250" y="4883150"/>
            <a:ext cx="9429750" cy="1974840"/>
          </a:xfrm>
          <a:prstGeom prst="rect">
            <a:avLst/>
          </a:prstGeom>
          <a:solidFill>
            <a:srgbClr val="5485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60B003-C9D8-4D77-BF5E-A0809BC0F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2276" y="914400"/>
            <a:ext cx="5941602" cy="1371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INTRODUCTION TO </a:t>
            </a:r>
            <a:br>
              <a:rPr lang="en-US" dirty="0">
                <a:solidFill>
                  <a:schemeClr val="tx1"/>
                </a:solidFill>
                <a:latin typeface="+mj-lt"/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MULTIFAMILY FINANCING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068569-A7CD-49B9-BC6A-C31B1D657539}"/>
              </a:ext>
            </a:extLst>
          </p:cNvPr>
          <p:cNvSpPr txBox="1"/>
          <p:nvPr/>
        </p:nvSpPr>
        <p:spPr>
          <a:xfrm>
            <a:off x="6295776" y="2855068"/>
            <a:ext cx="5578723" cy="11478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ROD KHLEIF’s Multifamily Bootcamp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Baltimore – September 27-29, 2019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0B9761-8FB0-43F9-9517-15FADE7001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656" y="4883150"/>
            <a:ext cx="1974850" cy="1974850"/>
          </a:xfrm>
          <a:prstGeom prst="rect">
            <a:avLst/>
          </a:prstGeom>
        </p:spPr>
      </p:pic>
      <p:pic>
        <p:nvPicPr>
          <p:cNvPr id="4" name="Picture 3" descr="A large brick building&#10;&#10;Description automatically generated">
            <a:extLst>
              <a:ext uri="{FF2B5EF4-FFF2-40B4-BE49-F238E27FC236}">
                <a16:creationId xmlns:a16="http://schemas.microsoft.com/office/drawing/2014/main" id="{6676A21A-A5F0-4122-ABC4-4DE4C47B550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08" r="21891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35935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5A8854-7A61-49C1-893F-1D63EBB45013}"/>
              </a:ext>
            </a:extLst>
          </p:cNvPr>
          <p:cNvGraphicFramePr>
            <a:graphicFrameLocks noGrp="1"/>
          </p:cNvGraphicFramePr>
          <p:nvPr/>
        </p:nvGraphicFramePr>
        <p:xfrm>
          <a:off x="336884" y="1135294"/>
          <a:ext cx="11179056" cy="447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8211">
                  <a:extLst>
                    <a:ext uri="{9D8B030D-6E8A-4147-A177-3AD203B41FA5}">
                      <a16:colId xmlns:a16="http://schemas.microsoft.com/office/drawing/2014/main" val="788413110"/>
                    </a:ext>
                  </a:extLst>
                </a:gridCol>
                <a:gridCol w="2433816">
                  <a:extLst>
                    <a:ext uri="{9D8B030D-6E8A-4147-A177-3AD203B41FA5}">
                      <a16:colId xmlns:a16="http://schemas.microsoft.com/office/drawing/2014/main" val="1434847393"/>
                    </a:ext>
                  </a:extLst>
                </a:gridCol>
                <a:gridCol w="2777576">
                  <a:extLst>
                    <a:ext uri="{9D8B030D-6E8A-4147-A177-3AD203B41FA5}">
                      <a16:colId xmlns:a16="http://schemas.microsoft.com/office/drawing/2014/main" val="1449710696"/>
                    </a:ext>
                  </a:extLst>
                </a:gridCol>
                <a:gridCol w="2839453">
                  <a:extLst>
                    <a:ext uri="{9D8B030D-6E8A-4147-A177-3AD203B41FA5}">
                      <a16:colId xmlns:a16="http://schemas.microsoft.com/office/drawing/2014/main" val="1159634117"/>
                    </a:ext>
                  </a:extLst>
                </a:gridCol>
              </a:tblGrid>
              <a:tr h="9657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042017"/>
                  </a:ext>
                </a:extLst>
              </a:tr>
              <a:tr h="54383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Sponsor Net Worth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&gt;= Loan Amount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&gt;= Loan Amount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4471281"/>
                  </a:ext>
                </a:extLst>
              </a:tr>
              <a:tr h="66922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Sponsor Liquidity post closing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&gt;= 9 month Principal &amp; Interest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&gt;= 10% of Loan Amount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8287121"/>
                  </a:ext>
                </a:extLst>
              </a:tr>
              <a:tr h="54383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Occupancy requirement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90%+ over previous 90 days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90%+ over previous 90 days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3727452"/>
                  </a:ext>
                </a:extLst>
              </a:tr>
              <a:tr h="66922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Prior Multifamily ownership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No required (Third party management required)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Typically required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1788084"/>
                  </a:ext>
                </a:extLst>
              </a:tr>
              <a:tr h="54383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Financing of rehab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No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Yes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4689894"/>
                  </a:ext>
                </a:extLst>
              </a:tr>
              <a:tr h="54383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Property third-party managed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Flexible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Typically required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Typically required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7511500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80" y="37933"/>
            <a:ext cx="11851240" cy="99252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MOST COMMON MULTIFAMILY LENDERS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13093A-34BB-41A9-A65C-BB73BD4E31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018" y="1462203"/>
            <a:ext cx="2013145" cy="38249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EF2A889-EA73-4061-9908-C02BF75F31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48574" y="1468852"/>
            <a:ext cx="1185393" cy="411349"/>
          </a:xfrm>
          <a:prstGeom prst="rect">
            <a:avLst/>
          </a:prstGeom>
        </p:spPr>
      </p:pic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70B80190-A969-4785-AFDB-96F1DCCFE2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434783" y="1538946"/>
            <a:ext cx="331972" cy="3319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64148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2578-3E9A-4A10-A459-84955B691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332" y="266653"/>
            <a:ext cx="10569472" cy="812134"/>
          </a:xfrm>
        </p:spPr>
        <p:txBody>
          <a:bodyPr/>
          <a:lstStyle/>
          <a:p>
            <a:r>
              <a:rPr lang="en-US" dirty="0"/>
              <a:t>HELPFUL TIPS</a:t>
            </a:r>
          </a:p>
        </p:txBody>
      </p:sp>
      <p:pic>
        <p:nvPicPr>
          <p:cNvPr id="5" name="Content Placeholder 4" descr="Bullseye">
            <a:extLst>
              <a:ext uri="{FF2B5EF4-FFF2-40B4-BE49-F238E27FC236}">
                <a16:creationId xmlns:a16="http://schemas.microsoft.com/office/drawing/2014/main" id="{3640E309-2811-43BD-B81D-6CCE2D9459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8005" y="164387"/>
            <a:ext cx="914400" cy="9144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345EBD-1575-4A06-92D4-812D1CB18EA1}"/>
              </a:ext>
            </a:extLst>
          </p:cNvPr>
          <p:cNvSpPr txBox="1"/>
          <p:nvPr/>
        </p:nvSpPr>
        <p:spPr>
          <a:xfrm>
            <a:off x="366676" y="987247"/>
            <a:ext cx="1151024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THIS IS A TEAM SPORT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Engage your coach, attorney, mortgage broker/lender, insurance broker, contractor, etc. early!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No multifamily experience? Partner with an experienced sponsor or pick Freddie SBL or a bank.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Understand how lenders underwrite a deal.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Ask for loan quotes PRIOR TO submitting an offer.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Line up guarantors AND sufficient funding early.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Loan proceeds, interest rate, interest only period, etc. may (and often!) change between loan application and closing.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Do not pick a mortgage broker or lender based on pricing alone. A great mortgage broker will be negotiating the murky waters of loan underwriting to ensure a successful closing. </a:t>
            </a:r>
          </a:p>
        </p:txBody>
      </p:sp>
    </p:spTree>
    <p:extLst>
      <p:ext uri="{BB962C8B-B14F-4D97-AF65-F5344CB8AC3E}">
        <p14:creationId xmlns:p14="http://schemas.microsoft.com/office/powerpoint/2010/main" val="2859166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2578-3E9A-4A10-A459-84955B691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375" y="266653"/>
            <a:ext cx="11596799" cy="812134"/>
          </a:xfrm>
        </p:spPr>
        <p:txBody>
          <a:bodyPr/>
          <a:lstStyle/>
          <a:p>
            <a:r>
              <a:rPr lang="en-US" dirty="0"/>
              <a:t>HOW TO REACH 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BD-1575-4A06-92D4-812D1CB18EA1}"/>
              </a:ext>
            </a:extLst>
          </p:cNvPr>
          <p:cNvSpPr txBox="1"/>
          <p:nvPr/>
        </p:nvSpPr>
        <p:spPr>
          <a:xfrm>
            <a:off x="516030" y="1347553"/>
            <a:ext cx="528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ANTON W. MATTLI</a:t>
            </a:r>
          </a:p>
        </p:txBody>
      </p:sp>
      <p:pic>
        <p:nvPicPr>
          <p:cNvPr id="4" name="Graphic 3" descr="Receiver">
            <a:extLst>
              <a:ext uri="{FF2B5EF4-FFF2-40B4-BE49-F238E27FC236}">
                <a16:creationId xmlns:a16="http://schemas.microsoft.com/office/drawing/2014/main" id="{03E80D9A-6A7E-4FE6-AFB7-A32718FD33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8043" y="2098250"/>
            <a:ext cx="574481" cy="574481"/>
          </a:xfrm>
          <a:prstGeom prst="rect">
            <a:avLst/>
          </a:prstGeom>
        </p:spPr>
      </p:pic>
      <p:pic>
        <p:nvPicPr>
          <p:cNvPr id="8" name="Graphic 7" descr="Email">
            <a:extLst>
              <a:ext uri="{FF2B5EF4-FFF2-40B4-BE49-F238E27FC236}">
                <a16:creationId xmlns:a16="http://schemas.microsoft.com/office/drawing/2014/main" id="{02348F9C-6B9A-49D6-9F55-1141E020A9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8044" y="2908764"/>
            <a:ext cx="574481" cy="5744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F433714-4919-4E27-BA3B-AB9AF6809510}"/>
              </a:ext>
            </a:extLst>
          </p:cNvPr>
          <p:cNvSpPr txBox="1"/>
          <p:nvPr/>
        </p:nvSpPr>
        <p:spPr>
          <a:xfrm>
            <a:off x="1230023" y="2098250"/>
            <a:ext cx="45690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(972) 725-7878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amattli@peakmff.com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9C5660-0CB2-4005-8DBB-EB4685AE0371}"/>
              </a:ext>
            </a:extLst>
          </p:cNvPr>
          <p:cNvSpPr txBox="1"/>
          <p:nvPr/>
        </p:nvSpPr>
        <p:spPr>
          <a:xfrm>
            <a:off x="546489" y="4129469"/>
            <a:ext cx="11112877" cy="156966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  <a:hlinkClick r:id="rId7"/>
              </a:rPr>
              <a:t>www.facebook.com/peakmff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  <a:hlinkClick r:id="rId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  <a:hlinkClick r:id="rId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  <a:hlinkClick r:id="rId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  <a:hlinkClick r:id="rId8"/>
              </a:rPr>
              <a:t>www.peakmff.com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     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95415F-6500-4343-8027-AC98B54B86B5}"/>
              </a:ext>
            </a:extLst>
          </p:cNvPr>
          <p:cNvSpPr txBox="1"/>
          <p:nvPr/>
        </p:nvSpPr>
        <p:spPr>
          <a:xfrm>
            <a:off x="6179227" y="1347553"/>
            <a:ext cx="528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JOHN Z. MARTINEZ</a:t>
            </a:r>
          </a:p>
        </p:txBody>
      </p:sp>
      <p:pic>
        <p:nvPicPr>
          <p:cNvPr id="15" name="Graphic 14" descr="Receiver">
            <a:extLst>
              <a:ext uri="{FF2B5EF4-FFF2-40B4-BE49-F238E27FC236}">
                <a16:creationId xmlns:a16="http://schemas.microsoft.com/office/drawing/2014/main" id="{ACE76C8F-7566-4EE3-8B4F-36EA39DB2F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41240" y="2098250"/>
            <a:ext cx="574481" cy="574481"/>
          </a:xfrm>
          <a:prstGeom prst="rect">
            <a:avLst/>
          </a:prstGeom>
        </p:spPr>
      </p:pic>
      <p:pic>
        <p:nvPicPr>
          <p:cNvPr id="16" name="Graphic 15" descr="Email">
            <a:extLst>
              <a:ext uri="{FF2B5EF4-FFF2-40B4-BE49-F238E27FC236}">
                <a16:creationId xmlns:a16="http://schemas.microsoft.com/office/drawing/2014/main" id="{815FA53F-6406-4AF8-8CD9-E79392D515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241241" y="2908764"/>
            <a:ext cx="574481" cy="57448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FFD6EE6-0B21-4430-A5D3-9F5B0F0C1B21}"/>
              </a:ext>
            </a:extLst>
          </p:cNvPr>
          <p:cNvSpPr txBox="1"/>
          <p:nvPr/>
        </p:nvSpPr>
        <p:spPr>
          <a:xfrm>
            <a:off x="6893219" y="2098250"/>
            <a:ext cx="46366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(972) 725-7666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Montserrat" panose="00000500000000000000" pitchFamily="2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Verdana" panose="020B0604030504040204" pitchFamily="34" charset="0"/>
                <a:cs typeface="+mn-cs"/>
              </a:rPr>
              <a:t>jmartinez@peakmff.com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508789-2DF1-4BF4-AF7E-759D89CB628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002" y="4113829"/>
            <a:ext cx="574481" cy="574481"/>
          </a:xfrm>
          <a:prstGeom prst="rect">
            <a:avLst/>
          </a:prstGeom>
        </p:spPr>
      </p:pic>
      <p:pic>
        <p:nvPicPr>
          <p:cNvPr id="5" name="Graphic 4" descr="Internet">
            <a:extLst>
              <a:ext uri="{FF2B5EF4-FFF2-40B4-BE49-F238E27FC236}">
                <a16:creationId xmlns:a16="http://schemas.microsoft.com/office/drawing/2014/main" id="{F28B75E8-2D52-42A2-B507-B0C03A3E09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010346" y="5089634"/>
            <a:ext cx="841625" cy="84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938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6922D48-6D17-4D3D-B618-165D64F5E7DF}"/>
              </a:ext>
            </a:extLst>
          </p:cNvPr>
          <p:cNvCxnSpPr>
            <a:cxnSpLocks/>
          </p:cNvCxnSpPr>
          <p:nvPr/>
        </p:nvCxnSpPr>
        <p:spPr>
          <a:xfrm>
            <a:off x="5026644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C5514A-A51F-4551-81ED-2B8AF74C3843}"/>
              </a:ext>
            </a:extLst>
          </p:cNvPr>
          <p:cNvCxnSpPr>
            <a:cxnSpLocks/>
          </p:cNvCxnSpPr>
          <p:nvPr/>
        </p:nvCxnSpPr>
        <p:spPr>
          <a:xfrm>
            <a:off x="10520735" y="2186305"/>
            <a:ext cx="0" cy="273940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D76729-0AE2-49AE-BB30-A0690F1A8453}"/>
              </a:ext>
            </a:extLst>
          </p:cNvPr>
          <p:cNvCxnSpPr>
            <a:cxnSpLocks/>
          </p:cNvCxnSpPr>
          <p:nvPr/>
        </p:nvCxnSpPr>
        <p:spPr>
          <a:xfrm>
            <a:off x="3197801" y="4920548"/>
            <a:ext cx="7322934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185F25B-C650-43A1-A78A-164E60D52156}"/>
              </a:ext>
            </a:extLst>
          </p:cNvPr>
          <p:cNvCxnSpPr>
            <a:cxnSpLocks/>
          </p:cNvCxnSpPr>
          <p:nvPr/>
        </p:nvCxnSpPr>
        <p:spPr>
          <a:xfrm>
            <a:off x="8684304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C98F449-9169-4A99-B14D-CB3AC295C50D}"/>
              </a:ext>
            </a:extLst>
          </p:cNvPr>
          <p:cNvCxnSpPr>
            <a:cxnSpLocks/>
          </p:cNvCxnSpPr>
          <p:nvPr/>
        </p:nvCxnSpPr>
        <p:spPr>
          <a:xfrm flipH="1">
            <a:off x="6845396" y="2186305"/>
            <a:ext cx="1768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10D0281-6BFC-4ED7-AF45-790A4DDEF73E}"/>
              </a:ext>
            </a:extLst>
          </p:cNvPr>
          <p:cNvCxnSpPr>
            <a:cxnSpLocks/>
          </p:cNvCxnSpPr>
          <p:nvPr/>
        </p:nvCxnSpPr>
        <p:spPr>
          <a:xfrm>
            <a:off x="3197801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32FDC786-0C68-49FE-94F6-39FB51005F3B}"/>
              </a:ext>
            </a:extLst>
          </p:cNvPr>
          <p:cNvSpPr/>
          <p:nvPr/>
        </p:nvSpPr>
        <p:spPr>
          <a:xfrm>
            <a:off x="3197801" y="2990043"/>
            <a:ext cx="5486502" cy="484632"/>
          </a:xfrm>
          <a:prstGeom prst="homePlat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Available terms 5 – 30 years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EC35F9CA-68BA-447D-BDD7-4491128EB2BF}"/>
              </a:ext>
            </a:extLst>
          </p:cNvPr>
          <p:cNvSpPr/>
          <p:nvPr/>
        </p:nvSpPr>
        <p:spPr>
          <a:xfrm>
            <a:off x="5874878" y="2500255"/>
            <a:ext cx="2817027" cy="48463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terms: 15 – 30 years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DD8B324-7AEC-4AB3-93B3-547B561509E9}"/>
              </a:ext>
            </a:extLst>
          </p:cNvPr>
          <p:cNvSpPr txBox="1"/>
          <p:nvPr/>
        </p:nvSpPr>
        <p:spPr>
          <a:xfrm>
            <a:off x="4544781" y="5032868"/>
            <a:ext cx="963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10 years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88FB64-3E3A-48F3-B047-B7769FDAB162}"/>
              </a:ext>
            </a:extLst>
          </p:cNvPr>
          <p:cNvSpPr txBox="1"/>
          <p:nvPr/>
        </p:nvSpPr>
        <p:spPr>
          <a:xfrm>
            <a:off x="6363533" y="5035737"/>
            <a:ext cx="963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20 years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4DA5EC-5407-409D-9CEC-02C4E20077F6}"/>
              </a:ext>
            </a:extLst>
          </p:cNvPr>
          <p:cNvSpPr txBox="1"/>
          <p:nvPr/>
        </p:nvSpPr>
        <p:spPr>
          <a:xfrm>
            <a:off x="8202441" y="5032868"/>
            <a:ext cx="963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30 years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845073F-DFC6-41FC-96AA-1E9639ABB6D6}"/>
              </a:ext>
            </a:extLst>
          </p:cNvPr>
          <p:cNvSpPr txBox="1"/>
          <p:nvPr/>
        </p:nvSpPr>
        <p:spPr>
          <a:xfrm>
            <a:off x="10038872" y="5038025"/>
            <a:ext cx="963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40 years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992522"/>
          </a:xfrm>
        </p:spPr>
        <p:txBody>
          <a:bodyPr/>
          <a:lstStyle/>
          <a:p>
            <a:pPr algn="ctr"/>
            <a:r>
              <a:rPr lang="en-US" dirty="0"/>
              <a:t>SINGLE FAMILY  vs. MULTIFAMILY</a:t>
            </a:r>
          </a:p>
        </p:txBody>
      </p:sp>
      <p:pic>
        <p:nvPicPr>
          <p:cNvPr id="10" name="Content Placeholder 9" descr="House">
            <a:extLst>
              <a:ext uri="{FF2B5EF4-FFF2-40B4-BE49-F238E27FC236}">
                <a16:creationId xmlns:a16="http://schemas.microsoft.com/office/drawing/2014/main" id="{0E77F3A3-97D1-46FE-9F25-392EE2AD1C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67457" y="2532843"/>
            <a:ext cx="914400" cy="914400"/>
          </a:xfrm>
        </p:spPr>
      </p:pic>
      <p:pic>
        <p:nvPicPr>
          <p:cNvPr id="12" name="Graphic 11" descr="City">
            <a:extLst>
              <a:ext uri="{FF2B5EF4-FFF2-40B4-BE49-F238E27FC236}">
                <a16:creationId xmlns:a16="http://schemas.microsoft.com/office/drawing/2014/main" id="{459CD397-6E5C-4CBC-B3EE-8250EB39CF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67457" y="3927525"/>
            <a:ext cx="914400" cy="914400"/>
          </a:xfrm>
          <a:prstGeom prst="rect">
            <a:avLst/>
          </a:prstGeom>
        </p:spPr>
      </p:pic>
      <p:sp>
        <p:nvSpPr>
          <p:cNvPr id="101" name="Arrow: Pentagon 100">
            <a:extLst>
              <a:ext uri="{FF2B5EF4-FFF2-40B4-BE49-F238E27FC236}">
                <a16:creationId xmlns:a16="http://schemas.microsoft.com/office/drawing/2014/main" id="{15B55ED3-F5EB-407B-B092-049073A3BA03}"/>
              </a:ext>
            </a:extLst>
          </p:cNvPr>
          <p:cNvSpPr/>
          <p:nvPr/>
        </p:nvSpPr>
        <p:spPr>
          <a:xfrm>
            <a:off x="3205389" y="4237344"/>
            <a:ext cx="7322934" cy="484632"/>
          </a:xfrm>
          <a:prstGeom prst="homePlate">
            <a:avLst/>
          </a:prstGeom>
          <a:solidFill>
            <a:srgbClr val="9A21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Available terms 3 – 40 years</a:t>
            </a:r>
          </a:p>
        </p:txBody>
      </p:sp>
      <p:sp>
        <p:nvSpPr>
          <p:cNvPr id="102" name="Arrow: Pentagon 101">
            <a:extLst>
              <a:ext uri="{FF2B5EF4-FFF2-40B4-BE49-F238E27FC236}">
                <a16:creationId xmlns:a16="http://schemas.microsoft.com/office/drawing/2014/main" id="{78C05602-365A-4FA5-A3BC-5EC6DBA5CA1C}"/>
              </a:ext>
            </a:extLst>
          </p:cNvPr>
          <p:cNvSpPr/>
          <p:nvPr/>
        </p:nvSpPr>
        <p:spPr>
          <a:xfrm>
            <a:off x="4119224" y="3747556"/>
            <a:ext cx="1600933" cy="484632"/>
          </a:xfrm>
          <a:prstGeom prst="homePlate">
            <a:avLst/>
          </a:prstGeom>
          <a:solidFill>
            <a:srgbClr val="F0BA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terms: 5 – 12 years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7AC8F52-910D-4002-B580-AFF8CE716000}"/>
              </a:ext>
            </a:extLst>
          </p:cNvPr>
          <p:cNvSpPr txBox="1"/>
          <p:nvPr/>
        </p:nvSpPr>
        <p:spPr>
          <a:xfrm>
            <a:off x="1267457" y="1362685"/>
            <a:ext cx="984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Loan Terms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759C0457-B0F1-4BC9-AA7D-657C877AE587}"/>
              </a:ext>
            </a:extLst>
          </p:cNvPr>
          <p:cNvSpPr/>
          <p:nvPr/>
        </p:nvSpPr>
        <p:spPr>
          <a:xfrm>
            <a:off x="3205388" y="2500255"/>
            <a:ext cx="2661889" cy="484632"/>
          </a:xfrm>
          <a:prstGeom prst="rect">
            <a:avLst/>
          </a:prstGeom>
          <a:pattFill prst="wdUpDiag">
            <a:fgClr>
              <a:schemeClr val="accent6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82206F6-64E9-4B02-9679-71FFE391728B}"/>
              </a:ext>
            </a:extLst>
          </p:cNvPr>
          <p:cNvSpPr/>
          <p:nvPr/>
        </p:nvSpPr>
        <p:spPr>
          <a:xfrm>
            <a:off x="3205389" y="3747556"/>
            <a:ext cx="899819" cy="484632"/>
          </a:xfrm>
          <a:prstGeom prst="rect">
            <a:avLst/>
          </a:prstGeom>
          <a:pattFill prst="wdUpDiag">
            <a:fgClr>
              <a:srgbClr val="9A2123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854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26C5AE-D5E1-410D-9757-5637B84E0FC3}"/>
              </a:ext>
            </a:extLst>
          </p:cNvPr>
          <p:cNvSpPr/>
          <p:nvPr/>
        </p:nvSpPr>
        <p:spPr>
          <a:xfrm>
            <a:off x="6096000" y="5446089"/>
            <a:ext cx="4270585" cy="420086"/>
          </a:xfrm>
          <a:prstGeom prst="rect">
            <a:avLst/>
          </a:prstGeom>
          <a:solidFill>
            <a:srgbClr val="FFFF00"/>
          </a:solidFill>
          <a:ln w="25400">
            <a:solidFill>
              <a:srgbClr val="9A21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44238A9-7A2B-4527-A0C1-A7DA4752DA4E}"/>
              </a:ext>
            </a:extLst>
          </p:cNvPr>
          <p:cNvCxnSpPr>
            <a:cxnSpLocks/>
          </p:cNvCxnSpPr>
          <p:nvPr/>
        </p:nvCxnSpPr>
        <p:spPr>
          <a:xfrm flipH="1">
            <a:off x="5719112" y="3747556"/>
            <a:ext cx="2088" cy="1908576"/>
          </a:xfrm>
          <a:prstGeom prst="line">
            <a:avLst/>
          </a:prstGeom>
          <a:ln w="25400">
            <a:solidFill>
              <a:srgbClr val="9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6922D48-6D17-4D3D-B618-165D64F5E7DF}"/>
              </a:ext>
            </a:extLst>
          </p:cNvPr>
          <p:cNvCxnSpPr>
            <a:cxnSpLocks/>
          </p:cNvCxnSpPr>
          <p:nvPr/>
        </p:nvCxnSpPr>
        <p:spPr>
          <a:xfrm>
            <a:off x="5026644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C5514A-A51F-4551-81ED-2B8AF74C3843}"/>
              </a:ext>
            </a:extLst>
          </p:cNvPr>
          <p:cNvCxnSpPr>
            <a:cxnSpLocks/>
          </p:cNvCxnSpPr>
          <p:nvPr/>
        </p:nvCxnSpPr>
        <p:spPr>
          <a:xfrm>
            <a:off x="10520735" y="2186305"/>
            <a:ext cx="0" cy="273940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D76729-0AE2-49AE-BB30-A0690F1A8453}"/>
              </a:ext>
            </a:extLst>
          </p:cNvPr>
          <p:cNvCxnSpPr>
            <a:cxnSpLocks/>
          </p:cNvCxnSpPr>
          <p:nvPr/>
        </p:nvCxnSpPr>
        <p:spPr>
          <a:xfrm>
            <a:off x="3197801" y="4920548"/>
            <a:ext cx="7322934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185F25B-C650-43A1-A78A-164E60D52156}"/>
              </a:ext>
            </a:extLst>
          </p:cNvPr>
          <p:cNvCxnSpPr>
            <a:cxnSpLocks/>
          </p:cNvCxnSpPr>
          <p:nvPr/>
        </p:nvCxnSpPr>
        <p:spPr>
          <a:xfrm>
            <a:off x="8684304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C98F449-9169-4A99-B14D-CB3AC295C50D}"/>
              </a:ext>
            </a:extLst>
          </p:cNvPr>
          <p:cNvCxnSpPr>
            <a:cxnSpLocks/>
          </p:cNvCxnSpPr>
          <p:nvPr/>
        </p:nvCxnSpPr>
        <p:spPr>
          <a:xfrm flipH="1">
            <a:off x="6845396" y="2186305"/>
            <a:ext cx="1768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10D0281-6BFC-4ED7-AF45-790A4DDEF73E}"/>
              </a:ext>
            </a:extLst>
          </p:cNvPr>
          <p:cNvCxnSpPr>
            <a:cxnSpLocks/>
          </p:cNvCxnSpPr>
          <p:nvPr/>
        </p:nvCxnSpPr>
        <p:spPr>
          <a:xfrm>
            <a:off x="3197801" y="2186305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32FDC786-0C68-49FE-94F6-39FB51005F3B}"/>
              </a:ext>
            </a:extLst>
          </p:cNvPr>
          <p:cNvSpPr/>
          <p:nvPr/>
        </p:nvSpPr>
        <p:spPr>
          <a:xfrm>
            <a:off x="3197801" y="2990043"/>
            <a:ext cx="5486502" cy="484632"/>
          </a:xfrm>
          <a:prstGeom prst="homePlat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Amortization typically MATCHES loan term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EC35F9CA-68BA-447D-BDD7-4491128EB2BF}"/>
              </a:ext>
            </a:extLst>
          </p:cNvPr>
          <p:cNvSpPr/>
          <p:nvPr/>
        </p:nvSpPr>
        <p:spPr>
          <a:xfrm>
            <a:off x="5874875" y="2500255"/>
            <a:ext cx="2817029" cy="48463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terms: 15 – 30 years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DD8B324-7AEC-4AB3-93B3-547B561509E9}"/>
              </a:ext>
            </a:extLst>
          </p:cNvPr>
          <p:cNvSpPr txBox="1"/>
          <p:nvPr/>
        </p:nvSpPr>
        <p:spPr>
          <a:xfrm>
            <a:off x="4544781" y="5032868"/>
            <a:ext cx="96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10 years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88FB64-3E3A-48F3-B047-B7769FDAB162}"/>
              </a:ext>
            </a:extLst>
          </p:cNvPr>
          <p:cNvSpPr txBox="1"/>
          <p:nvPr/>
        </p:nvSpPr>
        <p:spPr>
          <a:xfrm>
            <a:off x="6363533" y="5035737"/>
            <a:ext cx="96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20 years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4DA5EC-5407-409D-9CEC-02C4E20077F6}"/>
              </a:ext>
            </a:extLst>
          </p:cNvPr>
          <p:cNvSpPr txBox="1"/>
          <p:nvPr/>
        </p:nvSpPr>
        <p:spPr>
          <a:xfrm>
            <a:off x="8202441" y="5032868"/>
            <a:ext cx="96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30 years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845073F-DFC6-41FC-96AA-1E9639ABB6D6}"/>
              </a:ext>
            </a:extLst>
          </p:cNvPr>
          <p:cNvSpPr txBox="1"/>
          <p:nvPr/>
        </p:nvSpPr>
        <p:spPr>
          <a:xfrm>
            <a:off x="10038872" y="5038025"/>
            <a:ext cx="96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40 years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992522"/>
          </a:xfrm>
        </p:spPr>
        <p:txBody>
          <a:bodyPr/>
          <a:lstStyle/>
          <a:p>
            <a:pPr algn="ctr"/>
            <a:r>
              <a:rPr lang="en-US" dirty="0"/>
              <a:t>SINGLE FAMILY  vs. MULTIFAMILY</a:t>
            </a:r>
          </a:p>
        </p:txBody>
      </p:sp>
      <p:pic>
        <p:nvPicPr>
          <p:cNvPr id="10" name="Content Placeholder 9" descr="House">
            <a:extLst>
              <a:ext uri="{FF2B5EF4-FFF2-40B4-BE49-F238E27FC236}">
                <a16:creationId xmlns:a16="http://schemas.microsoft.com/office/drawing/2014/main" id="{0E77F3A3-97D1-46FE-9F25-392EE2AD1C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67457" y="2532843"/>
            <a:ext cx="914400" cy="914400"/>
          </a:xfrm>
        </p:spPr>
      </p:pic>
      <p:pic>
        <p:nvPicPr>
          <p:cNvPr id="12" name="Graphic 11" descr="City">
            <a:extLst>
              <a:ext uri="{FF2B5EF4-FFF2-40B4-BE49-F238E27FC236}">
                <a16:creationId xmlns:a16="http://schemas.microsoft.com/office/drawing/2014/main" id="{459CD397-6E5C-4CBC-B3EE-8250EB39CF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67457" y="3927525"/>
            <a:ext cx="914400" cy="914400"/>
          </a:xfrm>
          <a:prstGeom prst="rect">
            <a:avLst/>
          </a:prstGeom>
        </p:spPr>
      </p:pic>
      <p:sp>
        <p:nvSpPr>
          <p:cNvPr id="101" name="Arrow: Pentagon 100">
            <a:extLst>
              <a:ext uri="{FF2B5EF4-FFF2-40B4-BE49-F238E27FC236}">
                <a16:creationId xmlns:a16="http://schemas.microsoft.com/office/drawing/2014/main" id="{15B55ED3-F5EB-407B-B092-049073A3BA03}"/>
              </a:ext>
            </a:extLst>
          </p:cNvPr>
          <p:cNvSpPr/>
          <p:nvPr/>
        </p:nvSpPr>
        <p:spPr>
          <a:xfrm>
            <a:off x="3205389" y="4237344"/>
            <a:ext cx="5486499" cy="484632"/>
          </a:xfrm>
          <a:prstGeom prst="homePlate">
            <a:avLst/>
          </a:prstGeom>
          <a:solidFill>
            <a:srgbClr val="9A21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amortization: 20-30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NOT matching loan term</a:t>
            </a:r>
          </a:p>
        </p:txBody>
      </p:sp>
      <p:sp>
        <p:nvSpPr>
          <p:cNvPr id="102" name="Arrow: Pentagon 101">
            <a:extLst>
              <a:ext uri="{FF2B5EF4-FFF2-40B4-BE49-F238E27FC236}">
                <a16:creationId xmlns:a16="http://schemas.microsoft.com/office/drawing/2014/main" id="{78C05602-365A-4FA5-A3BC-5EC6DBA5CA1C}"/>
              </a:ext>
            </a:extLst>
          </p:cNvPr>
          <p:cNvSpPr/>
          <p:nvPr/>
        </p:nvSpPr>
        <p:spPr>
          <a:xfrm>
            <a:off x="4119224" y="3747556"/>
            <a:ext cx="1600933" cy="484632"/>
          </a:xfrm>
          <a:prstGeom prst="homePlate">
            <a:avLst/>
          </a:prstGeom>
          <a:solidFill>
            <a:srgbClr val="F0BA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Typical terms: 5 – 12 years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7AC8F52-910D-4002-B580-AFF8CE716000}"/>
              </a:ext>
            </a:extLst>
          </p:cNvPr>
          <p:cNvSpPr txBox="1"/>
          <p:nvPr/>
        </p:nvSpPr>
        <p:spPr>
          <a:xfrm>
            <a:off x="1267457" y="1362685"/>
            <a:ext cx="984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Amortization vs. Loan Terms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759C0457-B0F1-4BC9-AA7D-657C877AE587}"/>
              </a:ext>
            </a:extLst>
          </p:cNvPr>
          <p:cNvSpPr/>
          <p:nvPr/>
        </p:nvSpPr>
        <p:spPr>
          <a:xfrm>
            <a:off x="3205388" y="2500255"/>
            <a:ext cx="2661888" cy="484632"/>
          </a:xfrm>
          <a:prstGeom prst="rect">
            <a:avLst/>
          </a:prstGeom>
          <a:pattFill prst="wdUpDiag">
            <a:fgClr>
              <a:schemeClr val="accent6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82206F6-64E9-4B02-9679-71FFE391728B}"/>
              </a:ext>
            </a:extLst>
          </p:cNvPr>
          <p:cNvSpPr/>
          <p:nvPr/>
        </p:nvSpPr>
        <p:spPr>
          <a:xfrm>
            <a:off x="3205389" y="3747556"/>
            <a:ext cx="899819" cy="484632"/>
          </a:xfrm>
          <a:prstGeom prst="rect">
            <a:avLst/>
          </a:prstGeom>
          <a:pattFill prst="wdUpDiag">
            <a:fgClr>
              <a:srgbClr val="9A2123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A48318-A7A9-421D-AC42-FC332B3A5D55}"/>
              </a:ext>
            </a:extLst>
          </p:cNvPr>
          <p:cNvSpPr txBox="1"/>
          <p:nvPr/>
        </p:nvSpPr>
        <p:spPr>
          <a:xfrm>
            <a:off x="6126947" y="5471466"/>
            <a:ext cx="439378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Balloon payment requires sale or refinance!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5ECAB93-4788-465C-AC66-00FECA5B6F6F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5720156" y="5656132"/>
            <a:ext cx="375844" cy="0"/>
          </a:xfrm>
          <a:prstGeom prst="line">
            <a:avLst/>
          </a:prstGeom>
          <a:ln w="25400">
            <a:solidFill>
              <a:srgbClr val="9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phic 19" descr="Warning">
            <a:extLst>
              <a:ext uri="{FF2B5EF4-FFF2-40B4-BE49-F238E27FC236}">
                <a16:creationId xmlns:a16="http://schemas.microsoft.com/office/drawing/2014/main" id="{3B21C441-349F-4E5D-A4F5-7292F80229B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63817" y="3749474"/>
            <a:ext cx="460784" cy="46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350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C5514A-A51F-4551-81ED-2B8AF74C3843}"/>
              </a:ext>
            </a:extLst>
          </p:cNvPr>
          <p:cNvCxnSpPr>
            <a:cxnSpLocks/>
          </p:cNvCxnSpPr>
          <p:nvPr/>
        </p:nvCxnSpPr>
        <p:spPr>
          <a:xfrm>
            <a:off x="11110308" y="1980051"/>
            <a:ext cx="0" cy="280299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D76729-0AE2-49AE-BB30-A0690F1A8453}"/>
              </a:ext>
            </a:extLst>
          </p:cNvPr>
          <p:cNvCxnSpPr>
            <a:cxnSpLocks/>
          </p:cNvCxnSpPr>
          <p:nvPr/>
        </p:nvCxnSpPr>
        <p:spPr>
          <a:xfrm>
            <a:off x="1870896" y="4783041"/>
            <a:ext cx="9239412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10D0281-6BFC-4ED7-AF45-790A4DDEF73E}"/>
              </a:ext>
            </a:extLst>
          </p:cNvPr>
          <p:cNvCxnSpPr>
            <a:cxnSpLocks/>
          </p:cNvCxnSpPr>
          <p:nvPr/>
        </p:nvCxnSpPr>
        <p:spPr>
          <a:xfrm>
            <a:off x="1870896" y="2048798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CDD8B324-7AEC-4AB3-93B3-547B561509E9}"/>
              </a:ext>
            </a:extLst>
          </p:cNvPr>
          <p:cNvSpPr txBox="1"/>
          <p:nvPr/>
        </p:nvSpPr>
        <p:spPr>
          <a:xfrm>
            <a:off x="1102793" y="4072524"/>
            <a:ext cx="668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20 %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88FB64-3E3A-48F3-B047-B7769FDAB162}"/>
              </a:ext>
            </a:extLst>
          </p:cNvPr>
          <p:cNvSpPr txBox="1"/>
          <p:nvPr/>
        </p:nvSpPr>
        <p:spPr>
          <a:xfrm>
            <a:off x="1102794" y="3507833"/>
            <a:ext cx="668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40 %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4DA5EC-5407-409D-9CEC-02C4E20077F6}"/>
              </a:ext>
            </a:extLst>
          </p:cNvPr>
          <p:cNvSpPr txBox="1"/>
          <p:nvPr/>
        </p:nvSpPr>
        <p:spPr>
          <a:xfrm>
            <a:off x="1112252" y="2953899"/>
            <a:ext cx="668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60 %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845073F-DFC6-41FC-96AA-1E9639ABB6D6}"/>
              </a:ext>
            </a:extLst>
          </p:cNvPr>
          <p:cNvSpPr txBox="1"/>
          <p:nvPr/>
        </p:nvSpPr>
        <p:spPr>
          <a:xfrm>
            <a:off x="956160" y="1894909"/>
            <a:ext cx="782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100 %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992522"/>
          </a:xfrm>
        </p:spPr>
        <p:txBody>
          <a:bodyPr/>
          <a:lstStyle/>
          <a:p>
            <a:pPr algn="ctr"/>
            <a:r>
              <a:rPr lang="en-US" dirty="0"/>
              <a:t>SINGLE FAMILY  vs. MULTIFAMILY</a:t>
            </a:r>
          </a:p>
        </p:txBody>
      </p:sp>
      <p:pic>
        <p:nvPicPr>
          <p:cNvPr id="10" name="Content Placeholder 9" descr="House">
            <a:extLst>
              <a:ext uri="{FF2B5EF4-FFF2-40B4-BE49-F238E27FC236}">
                <a16:creationId xmlns:a16="http://schemas.microsoft.com/office/drawing/2014/main" id="{0E77F3A3-97D1-46FE-9F25-392EE2AD1C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45649" y="4888459"/>
            <a:ext cx="914400" cy="914400"/>
          </a:xfrm>
        </p:spPr>
      </p:pic>
      <p:pic>
        <p:nvPicPr>
          <p:cNvPr id="12" name="Graphic 11" descr="City">
            <a:extLst>
              <a:ext uri="{FF2B5EF4-FFF2-40B4-BE49-F238E27FC236}">
                <a16:creationId xmlns:a16="http://schemas.microsoft.com/office/drawing/2014/main" id="{459CD397-6E5C-4CBC-B3EE-8250EB39CF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70598" y="4872416"/>
            <a:ext cx="914400" cy="914400"/>
          </a:xfrm>
          <a:prstGeom prst="rect">
            <a:avLst/>
          </a:prstGeom>
        </p:spPr>
      </p:pic>
      <p:sp>
        <p:nvSpPr>
          <p:cNvPr id="103" name="TextBox 102">
            <a:extLst>
              <a:ext uri="{FF2B5EF4-FFF2-40B4-BE49-F238E27FC236}">
                <a16:creationId xmlns:a16="http://schemas.microsoft.com/office/drawing/2014/main" id="{87AC8F52-910D-4002-B580-AFF8CE716000}"/>
              </a:ext>
            </a:extLst>
          </p:cNvPr>
          <p:cNvSpPr txBox="1"/>
          <p:nvPr/>
        </p:nvSpPr>
        <p:spPr>
          <a:xfrm>
            <a:off x="1267457" y="1232056"/>
            <a:ext cx="984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Leverage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CB7183E-71E4-4C35-9825-15C02339F87E}"/>
              </a:ext>
            </a:extLst>
          </p:cNvPr>
          <p:cNvCxnSpPr>
            <a:cxnSpLocks/>
          </p:cNvCxnSpPr>
          <p:nvPr/>
        </p:nvCxnSpPr>
        <p:spPr>
          <a:xfrm>
            <a:off x="1870896" y="4220422"/>
            <a:ext cx="9239412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A3BAA8B-1E3B-4D56-B057-47F90A4A62FF}"/>
              </a:ext>
            </a:extLst>
          </p:cNvPr>
          <p:cNvCxnSpPr>
            <a:cxnSpLocks/>
          </p:cNvCxnSpPr>
          <p:nvPr/>
        </p:nvCxnSpPr>
        <p:spPr>
          <a:xfrm flipV="1">
            <a:off x="1857023" y="1980051"/>
            <a:ext cx="9253285" cy="68747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2F4711D-8A1C-490E-AC2B-43AA8E9CC7E0}"/>
              </a:ext>
            </a:extLst>
          </p:cNvPr>
          <p:cNvCxnSpPr>
            <a:cxnSpLocks/>
          </p:cNvCxnSpPr>
          <p:nvPr/>
        </p:nvCxnSpPr>
        <p:spPr>
          <a:xfrm>
            <a:off x="1870896" y="3656656"/>
            <a:ext cx="9239412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EE0D3AC-C3E1-4D7A-958B-B88406414DC1}"/>
              </a:ext>
            </a:extLst>
          </p:cNvPr>
          <p:cNvSpPr txBox="1"/>
          <p:nvPr/>
        </p:nvSpPr>
        <p:spPr>
          <a:xfrm>
            <a:off x="1065934" y="2416797"/>
            <a:ext cx="668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80 %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5076846-79A7-485F-A89C-84FB92155AB3}"/>
              </a:ext>
            </a:extLst>
          </p:cNvPr>
          <p:cNvCxnSpPr>
            <a:cxnSpLocks/>
          </p:cNvCxnSpPr>
          <p:nvPr/>
        </p:nvCxnSpPr>
        <p:spPr>
          <a:xfrm flipV="1">
            <a:off x="1870896" y="3107787"/>
            <a:ext cx="9239412" cy="1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5D4DA1A-889D-4556-8A50-B410BEB4233D}"/>
              </a:ext>
            </a:extLst>
          </p:cNvPr>
          <p:cNvCxnSpPr>
            <a:cxnSpLocks/>
          </p:cNvCxnSpPr>
          <p:nvPr/>
        </p:nvCxnSpPr>
        <p:spPr>
          <a:xfrm>
            <a:off x="1857023" y="2568404"/>
            <a:ext cx="9253285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32FDC786-0C68-49FE-94F6-39FB51005F3B}"/>
              </a:ext>
            </a:extLst>
          </p:cNvPr>
          <p:cNvSpPr/>
          <p:nvPr/>
        </p:nvSpPr>
        <p:spPr>
          <a:xfrm rot="16200000">
            <a:off x="3305173" y="3199817"/>
            <a:ext cx="2681816" cy="484632"/>
          </a:xfrm>
          <a:prstGeom prst="homePlat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EC35F9CA-68BA-447D-BDD7-4491128EB2BF}"/>
              </a:ext>
            </a:extLst>
          </p:cNvPr>
          <p:cNvSpPr/>
          <p:nvPr/>
        </p:nvSpPr>
        <p:spPr>
          <a:xfrm rot="16200000">
            <a:off x="5189323" y="2518835"/>
            <a:ext cx="385494" cy="48463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Arrow: Pentagon 101">
            <a:extLst>
              <a:ext uri="{FF2B5EF4-FFF2-40B4-BE49-F238E27FC236}">
                <a16:creationId xmlns:a16="http://schemas.microsoft.com/office/drawing/2014/main" id="{78C05602-365A-4FA5-A3BC-5EC6DBA5CA1C}"/>
              </a:ext>
            </a:extLst>
          </p:cNvPr>
          <p:cNvSpPr/>
          <p:nvPr/>
        </p:nvSpPr>
        <p:spPr>
          <a:xfrm rot="16200000">
            <a:off x="7883542" y="2595779"/>
            <a:ext cx="539383" cy="484632"/>
          </a:xfrm>
          <a:prstGeom prst="homePlate">
            <a:avLst/>
          </a:prstGeom>
          <a:solidFill>
            <a:srgbClr val="F0BA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759C0457-B0F1-4BC9-AA7D-657C877AE587}"/>
              </a:ext>
            </a:extLst>
          </p:cNvPr>
          <p:cNvSpPr/>
          <p:nvPr/>
        </p:nvSpPr>
        <p:spPr>
          <a:xfrm rot="16200000">
            <a:off x="4482062" y="3615883"/>
            <a:ext cx="1808602" cy="484632"/>
          </a:xfrm>
          <a:prstGeom prst="rect">
            <a:avLst/>
          </a:prstGeom>
          <a:pattFill prst="wdUpDiag">
            <a:fgClr>
              <a:schemeClr val="accent6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82206F6-64E9-4B02-9679-71FFE391728B}"/>
              </a:ext>
            </a:extLst>
          </p:cNvPr>
          <p:cNvSpPr/>
          <p:nvPr/>
        </p:nvSpPr>
        <p:spPr>
          <a:xfrm rot="16200000">
            <a:off x="7241475" y="3626154"/>
            <a:ext cx="1829143" cy="484632"/>
          </a:xfrm>
          <a:prstGeom prst="rect">
            <a:avLst/>
          </a:prstGeom>
          <a:pattFill prst="wdUpDiag">
            <a:fgClr>
              <a:srgbClr val="9A2123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Arrow: Pentagon 100">
            <a:extLst>
              <a:ext uri="{FF2B5EF4-FFF2-40B4-BE49-F238E27FC236}">
                <a16:creationId xmlns:a16="http://schemas.microsoft.com/office/drawing/2014/main" id="{15B55ED3-F5EB-407B-B092-049073A3BA03}"/>
              </a:ext>
            </a:extLst>
          </p:cNvPr>
          <p:cNvSpPr/>
          <p:nvPr/>
        </p:nvSpPr>
        <p:spPr>
          <a:xfrm rot="16200000">
            <a:off x="6167841" y="3236890"/>
            <a:ext cx="2553042" cy="484632"/>
          </a:xfrm>
          <a:prstGeom prst="homePlate">
            <a:avLst/>
          </a:prstGeom>
          <a:solidFill>
            <a:srgbClr val="9A21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CAD83F-7F15-4316-8C2C-3C85DE09A420}"/>
              </a:ext>
            </a:extLst>
          </p:cNvPr>
          <p:cNvSpPr txBox="1"/>
          <p:nvPr/>
        </p:nvSpPr>
        <p:spPr>
          <a:xfrm>
            <a:off x="2118714" y="2784620"/>
            <a:ext cx="2057041" cy="64633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 to 97% available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70-80% typical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21D981-4820-451F-A733-53F086E3D7FA}"/>
              </a:ext>
            </a:extLst>
          </p:cNvPr>
          <p:cNvSpPr txBox="1"/>
          <p:nvPr/>
        </p:nvSpPr>
        <p:spPr>
          <a:xfrm>
            <a:off x="8811430" y="2784621"/>
            <a:ext cx="2057041" cy="646331"/>
          </a:xfrm>
          <a:prstGeom prst="rect">
            <a:avLst/>
          </a:prstGeom>
          <a:solidFill>
            <a:srgbClr val="9A212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 to 93% available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70-80% typical</a:t>
            </a:r>
          </a:p>
        </p:txBody>
      </p:sp>
    </p:spTree>
    <p:extLst>
      <p:ext uri="{BB962C8B-B14F-4D97-AF65-F5344CB8AC3E}">
        <p14:creationId xmlns:p14="http://schemas.microsoft.com/office/powerpoint/2010/main" val="1987248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C5514A-A51F-4551-81ED-2B8AF74C3843}"/>
              </a:ext>
            </a:extLst>
          </p:cNvPr>
          <p:cNvCxnSpPr>
            <a:cxnSpLocks/>
          </p:cNvCxnSpPr>
          <p:nvPr/>
        </p:nvCxnSpPr>
        <p:spPr>
          <a:xfrm>
            <a:off x="10719235" y="2437898"/>
            <a:ext cx="0" cy="280299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D76729-0AE2-49AE-BB30-A0690F1A8453}"/>
              </a:ext>
            </a:extLst>
          </p:cNvPr>
          <p:cNvCxnSpPr>
            <a:cxnSpLocks/>
          </p:cNvCxnSpPr>
          <p:nvPr/>
        </p:nvCxnSpPr>
        <p:spPr>
          <a:xfrm flipV="1">
            <a:off x="1393151" y="5358692"/>
            <a:ext cx="10382856" cy="51717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10D0281-6BFC-4ED7-AF45-790A4DDEF73E}"/>
              </a:ext>
            </a:extLst>
          </p:cNvPr>
          <p:cNvCxnSpPr>
            <a:cxnSpLocks/>
          </p:cNvCxnSpPr>
          <p:nvPr/>
        </p:nvCxnSpPr>
        <p:spPr>
          <a:xfrm>
            <a:off x="1382881" y="2676166"/>
            <a:ext cx="0" cy="273424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CDD8B324-7AEC-4AB3-93B3-547B561509E9}"/>
              </a:ext>
            </a:extLst>
          </p:cNvPr>
          <p:cNvSpPr txBox="1"/>
          <p:nvPr/>
        </p:nvSpPr>
        <p:spPr>
          <a:xfrm>
            <a:off x="290945" y="4696497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$2 million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88FB64-3E3A-48F3-B047-B7769FDAB162}"/>
              </a:ext>
            </a:extLst>
          </p:cNvPr>
          <p:cNvSpPr txBox="1"/>
          <p:nvPr/>
        </p:nvSpPr>
        <p:spPr>
          <a:xfrm>
            <a:off x="275097" y="4159620"/>
            <a:ext cx="1372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$4 million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485EC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4DA5EC-5407-409D-9CEC-02C4E20077F6}"/>
              </a:ext>
            </a:extLst>
          </p:cNvPr>
          <p:cNvSpPr txBox="1"/>
          <p:nvPr/>
        </p:nvSpPr>
        <p:spPr>
          <a:xfrm>
            <a:off x="268566" y="3579919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$6 million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845073F-DFC6-41FC-96AA-1E9639ABB6D6}"/>
              </a:ext>
            </a:extLst>
          </p:cNvPr>
          <p:cNvSpPr txBox="1"/>
          <p:nvPr/>
        </p:nvSpPr>
        <p:spPr>
          <a:xfrm>
            <a:off x="184067" y="2541360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$10 million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99252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MULTIFAMILY – THE POWER OF STACKING NET WORTH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7AC8F52-910D-4002-B580-AFF8CE716000}"/>
              </a:ext>
            </a:extLst>
          </p:cNvPr>
          <p:cNvSpPr txBox="1"/>
          <p:nvPr/>
        </p:nvSpPr>
        <p:spPr>
          <a:xfrm>
            <a:off x="336554" y="1143156"/>
            <a:ext cx="11493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Multifamily Key Requirement: Net Worth must be EQUAL OR HIGHER than Loan Amount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CB7183E-71E4-4C35-9825-15C02339F87E}"/>
              </a:ext>
            </a:extLst>
          </p:cNvPr>
          <p:cNvCxnSpPr>
            <a:cxnSpLocks/>
          </p:cNvCxnSpPr>
          <p:nvPr/>
        </p:nvCxnSpPr>
        <p:spPr>
          <a:xfrm>
            <a:off x="1393151" y="4847790"/>
            <a:ext cx="10382856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A3BAA8B-1E3B-4D56-B057-47F90A4A62FF}"/>
              </a:ext>
            </a:extLst>
          </p:cNvPr>
          <p:cNvCxnSpPr>
            <a:cxnSpLocks/>
          </p:cNvCxnSpPr>
          <p:nvPr/>
        </p:nvCxnSpPr>
        <p:spPr>
          <a:xfrm flipV="1">
            <a:off x="1379278" y="2646258"/>
            <a:ext cx="10384072" cy="29909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2F4711D-8A1C-490E-AC2B-43AA8E9CC7E0}"/>
              </a:ext>
            </a:extLst>
          </p:cNvPr>
          <p:cNvCxnSpPr>
            <a:cxnSpLocks/>
          </p:cNvCxnSpPr>
          <p:nvPr/>
        </p:nvCxnSpPr>
        <p:spPr>
          <a:xfrm>
            <a:off x="1393151" y="4284024"/>
            <a:ext cx="10370199" cy="0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EE0D3AC-C3E1-4D7A-958B-B88406414DC1}"/>
              </a:ext>
            </a:extLst>
          </p:cNvPr>
          <p:cNvSpPr txBox="1"/>
          <p:nvPr/>
        </p:nvSpPr>
        <p:spPr>
          <a:xfrm>
            <a:off x="288163" y="3024638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$8 million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5076846-79A7-485F-A89C-84FB92155AB3}"/>
              </a:ext>
            </a:extLst>
          </p:cNvPr>
          <p:cNvCxnSpPr>
            <a:cxnSpLocks/>
          </p:cNvCxnSpPr>
          <p:nvPr/>
        </p:nvCxnSpPr>
        <p:spPr>
          <a:xfrm flipV="1">
            <a:off x="1393151" y="3719930"/>
            <a:ext cx="10370199" cy="15227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5D4DA1A-889D-4556-8A50-B410BEB4233D}"/>
              </a:ext>
            </a:extLst>
          </p:cNvPr>
          <p:cNvCxnSpPr>
            <a:cxnSpLocks/>
          </p:cNvCxnSpPr>
          <p:nvPr/>
        </p:nvCxnSpPr>
        <p:spPr>
          <a:xfrm flipV="1">
            <a:off x="1379278" y="3168299"/>
            <a:ext cx="10396729" cy="27473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7B1E8A2-A5C2-4391-A193-0A1BDE261B7D}"/>
              </a:ext>
            </a:extLst>
          </p:cNvPr>
          <p:cNvSpPr txBox="1"/>
          <p:nvPr/>
        </p:nvSpPr>
        <p:spPr>
          <a:xfrm>
            <a:off x="9255782" y="2419550"/>
            <a:ext cx="2291051" cy="10599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EC9F83-B77B-4468-9E9D-60B977B72008}"/>
              </a:ext>
            </a:extLst>
          </p:cNvPr>
          <p:cNvSpPr txBox="1"/>
          <p:nvPr/>
        </p:nvSpPr>
        <p:spPr>
          <a:xfrm>
            <a:off x="2627668" y="5475941"/>
            <a:ext cx="1169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Deal #1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B23B550-6B36-4B05-AAD1-D8A5495A6BD8}"/>
              </a:ext>
            </a:extLst>
          </p:cNvPr>
          <p:cNvSpPr txBox="1"/>
          <p:nvPr/>
        </p:nvSpPr>
        <p:spPr>
          <a:xfrm>
            <a:off x="6000750" y="5525528"/>
            <a:ext cx="2023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Deal #2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D6C97CE-9056-426C-A569-196C0D49D2A4}"/>
              </a:ext>
            </a:extLst>
          </p:cNvPr>
          <p:cNvSpPr txBox="1"/>
          <p:nvPr/>
        </p:nvSpPr>
        <p:spPr>
          <a:xfrm>
            <a:off x="9714279" y="5472801"/>
            <a:ext cx="10287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Deal #3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C81F7EC-53D0-4E18-8309-5C775561CD6B}"/>
              </a:ext>
            </a:extLst>
          </p:cNvPr>
          <p:cNvSpPr txBox="1"/>
          <p:nvPr/>
        </p:nvSpPr>
        <p:spPr>
          <a:xfrm>
            <a:off x="2437100" y="5050746"/>
            <a:ext cx="2307637" cy="34663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3FE7AF-4488-4DA7-AD09-5D77A5F501C0}"/>
              </a:ext>
            </a:extLst>
          </p:cNvPr>
          <p:cNvSpPr txBox="1"/>
          <p:nvPr/>
        </p:nvSpPr>
        <p:spPr>
          <a:xfrm>
            <a:off x="2437100" y="4240047"/>
            <a:ext cx="2307637" cy="8106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9CADD0-B1AA-418A-9A78-B7D00009704F}"/>
              </a:ext>
            </a:extLst>
          </p:cNvPr>
          <p:cNvSpPr txBox="1"/>
          <p:nvPr/>
        </p:nvSpPr>
        <p:spPr>
          <a:xfrm>
            <a:off x="1604641" y="4499828"/>
            <a:ext cx="848231" cy="9034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ctr" anchorCtr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Loan: $3 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DE5AAA6-5288-4D8D-8B40-6D3A2D8BCA33}"/>
              </a:ext>
            </a:extLst>
          </p:cNvPr>
          <p:cNvSpPr txBox="1"/>
          <p:nvPr/>
        </p:nvSpPr>
        <p:spPr>
          <a:xfrm>
            <a:off x="5853552" y="5050213"/>
            <a:ext cx="2307639" cy="34663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ED920E2-8E17-4910-A2C4-C5C0C16EAF27}"/>
              </a:ext>
            </a:extLst>
          </p:cNvPr>
          <p:cNvSpPr txBox="1"/>
          <p:nvPr/>
        </p:nvSpPr>
        <p:spPr>
          <a:xfrm>
            <a:off x="5853552" y="4239514"/>
            <a:ext cx="2307639" cy="8106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77ECC5-F18F-4F56-8DBC-3845E90441A7}"/>
              </a:ext>
            </a:extLst>
          </p:cNvPr>
          <p:cNvSpPr txBox="1"/>
          <p:nvPr/>
        </p:nvSpPr>
        <p:spPr>
          <a:xfrm>
            <a:off x="5853553" y="3957691"/>
            <a:ext cx="2307638" cy="2818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839A7D7-5E8E-425E-AFF2-A08FF476E34E}"/>
              </a:ext>
            </a:extLst>
          </p:cNvPr>
          <p:cNvSpPr txBox="1"/>
          <p:nvPr/>
        </p:nvSpPr>
        <p:spPr>
          <a:xfrm>
            <a:off x="5847743" y="3483830"/>
            <a:ext cx="2307638" cy="4722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753DB69-949E-4750-A359-D2E7EA87579D}"/>
              </a:ext>
            </a:extLst>
          </p:cNvPr>
          <p:cNvSpPr txBox="1"/>
          <p:nvPr/>
        </p:nvSpPr>
        <p:spPr>
          <a:xfrm>
            <a:off x="5004037" y="3715380"/>
            <a:ext cx="848231" cy="1687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ctr" anchorCtr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Loan: $6 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CD061D3-AFED-4AF5-BF02-45591CC13A02}"/>
              </a:ext>
            </a:extLst>
          </p:cNvPr>
          <p:cNvSpPr txBox="1"/>
          <p:nvPr/>
        </p:nvSpPr>
        <p:spPr>
          <a:xfrm>
            <a:off x="9257066" y="5033092"/>
            <a:ext cx="2307639" cy="34663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3540171-03D6-4396-AE43-AF0640982F71}"/>
              </a:ext>
            </a:extLst>
          </p:cNvPr>
          <p:cNvSpPr txBox="1"/>
          <p:nvPr/>
        </p:nvSpPr>
        <p:spPr>
          <a:xfrm>
            <a:off x="9257066" y="4222393"/>
            <a:ext cx="2307639" cy="8106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E5C8290-48E5-4FD3-A825-CD0931E291D5}"/>
              </a:ext>
            </a:extLst>
          </p:cNvPr>
          <p:cNvSpPr txBox="1"/>
          <p:nvPr/>
        </p:nvSpPr>
        <p:spPr>
          <a:xfrm>
            <a:off x="9257067" y="3940570"/>
            <a:ext cx="2307638" cy="2818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3C103FE-E60F-454A-9281-8726CBD1A0A4}"/>
              </a:ext>
            </a:extLst>
          </p:cNvPr>
          <p:cNvSpPr txBox="1"/>
          <p:nvPr/>
        </p:nvSpPr>
        <p:spPr>
          <a:xfrm>
            <a:off x="9251257" y="3473059"/>
            <a:ext cx="2307638" cy="4722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Net Worth Guarantor # 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21423D9-7F43-4803-A526-B9A042D7FAF6}"/>
              </a:ext>
            </a:extLst>
          </p:cNvPr>
          <p:cNvSpPr txBox="1"/>
          <p:nvPr/>
        </p:nvSpPr>
        <p:spPr>
          <a:xfrm>
            <a:off x="8407551" y="2646258"/>
            <a:ext cx="848231" cy="27398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ctr" anchorCtr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Loan: $10 M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5B6AAF9-869B-43F0-9922-257E2684E4D8}"/>
              </a:ext>
            </a:extLst>
          </p:cNvPr>
          <p:cNvCxnSpPr>
            <a:cxnSpLocks/>
          </p:cNvCxnSpPr>
          <p:nvPr/>
        </p:nvCxnSpPr>
        <p:spPr>
          <a:xfrm>
            <a:off x="11763350" y="2633913"/>
            <a:ext cx="12657" cy="2742018"/>
          </a:xfrm>
          <a:prstGeom prst="line">
            <a:avLst/>
          </a:prstGeom>
          <a:ln w="25400">
            <a:solidFill>
              <a:srgbClr val="5485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Graphic 44" descr="City">
            <a:extLst>
              <a:ext uri="{FF2B5EF4-FFF2-40B4-BE49-F238E27FC236}">
                <a16:creationId xmlns:a16="http://schemas.microsoft.com/office/drawing/2014/main" id="{BA9E06BA-CE7A-4194-9E10-33994FEE709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63778" y="1519053"/>
            <a:ext cx="936731" cy="1354246"/>
          </a:xfrm>
          <a:prstGeom prst="rect">
            <a:avLst/>
          </a:prstGeom>
        </p:spPr>
      </p:pic>
      <p:pic>
        <p:nvPicPr>
          <p:cNvPr id="43" name="Graphic 42" descr="City">
            <a:extLst>
              <a:ext uri="{FF2B5EF4-FFF2-40B4-BE49-F238E27FC236}">
                <a16:creationId xmlns:a16="http://schemas.microsoft.com/office/drawing/2014/main" id="{8EF3D674-E8FB-48AB-BBBA-573019B802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50579" y="2750365"/>
            <a:ext cx="936745" cy="1164099"/>
          </a:xfrm>
          <a:prstGeom prst="rect">
            <a:avLst/>
          </a:prstGeom>
        </p:spPr>
      </p:pic>
      <p:pic>
        <p:nvPicPr>
          <p:cNvPr id="12" name="Graphic 11" descr="City">
            <a:extLst>
              <a:ext uri="{FF2B5EF4-FFF2-40B4-BE49-F238E27FC236}">
                <a16:creationId xmlns:a16="http://schemas.microsoft.com/office/drawing/2014/main" id="{459CD397-6E5C-4CBC-B3EE-8250EB39CF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56210" y="3789423"/>
            <a:ext cx="923963" cy="858192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5A20C6EF-DDEE-46D5-9837-282A51F963D0}"/>
              </a:ext>
            </a:extLst>
          </p:cNvPr>
          <p:cNvSpPr txBox="1"/>
          <p:nvPr/>
        </p:nvSpPr>
        <p:spPr>
          <a:xfrm>
            <a:off x="1270003" y="2086192"/>
            <a:ext cx="4416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Sample Scenario</a:t>
            </a:r>
          </a:p>
        </p:txBody>
      </p:sp>
    </p:spTree>
    <p:extLst>
      <p:ext uri="{BB962C8B-B14F-4D97-AF65-F5344CB8AC3E}">
        <p14:creationId xmlns:p14="http://schemas.microsoft.com/office/powerpoint/2010/main" val="439630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4CE14B0-14BA-4E21-8D06-4C93FCC712EE}"/>
              </a:ext>
            </a:extLst>
          </p:cNvPr>
          <p:cNvGraphicFramePr>
            <a:graphicFrameLocks noGrp="1"/>
          </p:cNvGraphicFramePr>
          <p:nvPr/>
        </p:nvGraphicFramePr>
        <p:xfrm>
          <a:off x="406400" y="1653246"/>
          <a:ext cx="11303000" cy="408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670">
                  <a:extLst>
                    <a:ext uri="{9D8B030D-6E8A-4147-A177-3AD203B41FA5}">
                      <a16:colId xmlns:a16="http://schemas.microsoft.com/office/drawing/2014/main" val="2859425794"/>
                    </a:ext>
                  </a:extLst>
                </a:gridCol>
                <a:gridCol w="3305110">
                  <a:extLst>
                    <a:ext uri="{9D8B030D-6E8A-4147-A177-3AD203B41FA5}">
                      <a16:colId xmlns:a16="http://schemas.microsoft.com/office/drawing/2014/main" val="441962390"/>
                    </a:ext>
                  </a:extLst>
                </a:gridCol>
                <a:gridCol w="3233220">
                  <a:extLst>
                    <a:ext uri="{9D8B030D-6E8A-4147-A177-3AD203B41FA5}">
                      <a16:colId xmlns:a16="http://schemas.microsoft.com/office/drawing/2014/main" val="2778892778"/>
                    </a:ext>
                  </a:extLst>
                </a:gridCol>
              </a:tblGrid>
              <a:tr h="89377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4725557"/>
                  </a:ext>
                </a:extLst>
              </a:tr>
              <a:tr h="529687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Floating or Fixed Interest Rate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66687303"/>
                  </a:ext>
                </a:extLst>
              </a:tr>
              <a:tr h="467513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Interest Only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70263006"/>
                  </a:ext>
                </a:extLst>
              </a:tr>
              <a:tr h="467513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Prepayment Penalty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8936707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Non-Recourse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45527228"/>
                  </a:ext>
                </a:extLst>
              </a:tr>
              <a:tr h="501672">
                <a:tc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Borrower/Sponsor Qualification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Borrower’s “global” DTI (Debt-to-Income Ratio)</a:t>
                      </a:r>
                    </a:p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Borrower’s Credit Score</a:t>
                      </a:r>
                    </a:p>
                    <a:p>
                      <a:endParaRPr lang="en-US" dirty="0">
                        <a:ln>
                          <a:noFill/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Property’s NOI (Net Operating Income)</a:t>
                      </a:r>
                    </a:p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Guarantors’ Net Worth</a:t>
                      </a:r>
                    </a:p>
                    <a:p>
                      <a:r>
                        <a:rPr lang="en-US" sz="1900" dirty="0">
                          <a:ln>
                            <a:noFill/>
                          </a:ln>
                        </a:rPr>
                        <a:t>Guarantors’ Liquidity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1074257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E40D4AE-3BF9-4E3E-8760-45448D7FB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102269"/>
            <a:ext cx="11851240" cy="992522"/>
          </a:xfrm>
        </p:spPr>
        <p:txBody>
          <a:bodyPr/>
          <a:lstStyle/>
          <a:p>
            <a:pPr algn="ctr"/>
            <a:r>
              <a:rPr lang="en-US" dirty="0"/>
              <a:t>SINGLE FAMILY  vs. MULTIFAMILY</a:t>
            </a:r>
          </a:p>
        </p:txBody>
      </p:sp>
      <p:pic>
        <p:nvPicPr>
          <p:cNvPr id="8" name="Content Placeholder 7" descr="Checkmark">
            <a:extLst>
              <a:ext uri="{FF2B5EF4-FFF2-40B4-BE49-F238E27FC236}">
                <a16:creationId xmlns:a16="http://schemas.microsoft.com/office/drawing/2014/main" id="{0778CEC8-0334-4970-AC97-440D07CC4AF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39063" y="2523056"/>
            <a:ext cx="502818" cy="502818"/>
          </a:xfrm>
        </p:spPr>
      </p:pic>
      <p:pic>
        <p:nvPicPr>
          <p:cNvPr id="5" name="Content Placeholder 9" descr="House">
            <a:extLst>
              <a:ext uri="{FF2B5EF4-FFF2-40B4-BE49-F238E27FC236}">
                <a16:creationId xmlns:a16="http://schemas.microsoft.com/office/drawing/2014/main" id="{E362FD97-249A-4F5C-A93E-39E9B4ACB0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49904" y="1697474"/>
            <a:ext cx="914400" cy="914400"/>
          </a:xfrm>
          <a:prstGeom prst="rect">
            <a:avLst/>
          </a:prstGeom>
        </p:spPr>
      </p:pic>
      <p:pic>
        <p:nvPicPr>
          <p:cNvPr id="6" name="Graphic 5" descr="City">
            <a:extLst>
              <a:ext uri="{FF2B5EF4-FFF2-40B4-BE49-F238E27FC236}">
                <a16:creationId xmlns:a16="http://schemas.microsoft.com/office/drawing/2014/main" id="{A8BD2429-EEFF-45C8-B097-74A3479DF60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82413" y="1726504"/>
            <a:ext cx="914400" cy="914400"/>
          </a:xfrm>
          <a:prstGeom prst="rect">
            <a:avLst/>
          </a:prstGeom>
        </p:spPr>
      </p:pic>
      <p:pic>
        <p:nvPicPr>
          <p:cNvPr id="10" name="Graphic 9" descr="Close">
            <a:extLst>
              <a:ext uri="{FF2B5EF4-FFF2-40B4-BE49-F238E27FC236}">
                <a16:creationId xmlns:a16="http://schemas.microsoft.com/office/drawing/2014/main" id="{4FC23B1F-0B5F-4170-AE78-4FB21503B61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38691" y="3084736"/>
            <a:ext cx="502818" cy="50281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DC64051-E938-4D2E-802F-0E862A221022}"/>
              </a:ext>
            </a:extLst>
          </p:cNvPr>
          <p:cNvSpPr txBox="1"/>
          <p:nvPr/>
        </p:nvSpPr>
        <p:spPr>
          <a:xfrm>
            <a:off x="1261107" y="1173948"/>
            <a:ext cx="984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Typical Permanent Loan Conditions</a:t>
            </a:r>
          </a:p>
        </p:txBody>
      </p:sp>
      <p:pic>
        <p:nvPicPr>
          <p:cNvPr id="17" name="Content Placeholder 7" descr="Checkmark">
            <a:extLst>
              <a:ext uri="{FF2B5EF4-FFF2-40B4-BE49-F238E27FC236}">
                <a16:creationId xmlns:a16="http://schemas.microsoft.com/office/drawing/2014/main" id="{6F9E3163-DA52-4981-8A7A-06A7C89D09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52977" y="2548591"/>
            <a:ext cx="502818" cy="502818"/>
          </a:xfrm>
          <a:prstGeom prst="rect">
            <a:avLst/>
          </a:prstGeom>
        </p:spPr>
      </p:pic>
      <p:pic>
        <p:nvPicPr>
          <p:cNvPr id="18" name="Content Placeholder 7" descr="Checkmark">
            <a:extLst>
              <a:ext uri="{FF2B5EF4-FFF2-40B4-BE49-F238E27FC236}">
                <a16:creationId xmlns:a16="http://schemas.microsoft.com/office/drawing/2014/main" id="{42B799CF-9A10-48B9-B372-336AFF3833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52977" y="3072548"/>
            <a:ext cx="502818" cy="502818"/>
          </a:xfrm>
          <a:prstGeom prst="rect">
            <a:avLst/>
          </a:prstGeom>
        </p:spPr>
      </p:pic>
      <p:pic>
        <p:nvPicPr>
          <p:cNvPr id="19" name="Content Placeholder 7" descr="Checkmark">
            <a:extLst>
              <a:ext uri="{FF2B5EF4-FFF2-40B4-BE49-F238E27FC236}">
                <a16:creationId xmlns:a16="http://schemas.microsoft.com/office/drawing/2014/main" id="{12FB575A-35DF-47AA-9F6A-39416ECD9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42569" y="3524271"/>
            <a:ext cx="502818" cy="502818"/>
          </a:xfrm>
          <a:prstGeom prst="rect">
            <a:avLst/>
          </a:prstGeom>
        </p:spPr>
      </p:pic>
      <p:pic>
        <p:nvPicPr>
          <p:cNvPr id="20" name="Graphic 19" descr="Close">
            <a:extLst>
              <a:ext uri="{FF2B5EF4-FFF2-40B4-BE49-F238E27FC236}">
                <a16:creationId xmlns:a16="http://schemas.microsoft.com/office/drawing/2014/main" id="{D92D79FD-AE12-428D-9B26-4C91F0356B5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73525" y="3563929"/>
            <a:ext cx="502818" cy="502818"/>
          </a:xfrm>
          <a:prstGeom prst="rect">
            <a:avLst/>
          </a:prstGeom>
        </p:spPr>
      </p:pic>
      <p:pic>
        <p:nvPicPr>
          <p:cNvPr id="21" name="Graphic 20" descr="Close">
            <a:extLst>
              <a:ext uri="{FF2B5EF4-FFF2-40B4-BE49-F238E27FC236}">
                <a16:creationId xmlns:a16="http://schemas.microsoft.com/office/drawing/2014/main" id="{3282F59A-5DF3-412A-9CED-A51A22822AE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52326" y="4008060"/>
            <a:ext cx="502818" cy="502818"/>
          </a:xfrm>
          <a:prstGeom prst="rect">
            <a:avLst/>
          </a:prstGeom>
        </p:spPr>
      </p:pic>
      <p:pic>
        <p:nvPicPr>
          <p:cNvPr id="23" name="Content Placeholder 7" descr="Checkmark">
            <a:extLst>
              <a:ext uri="{FF2B5EF4-FFF2-40B4-BE49-F238E27FC236}">
                <a16:creationId xmlns:a16="http://schemas.microsoft.com/office/drawing/2014/main" id="{A7E1C919-635B-4B7D-80DB-ED4B6B2597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01568" y="4008060"/>
            <a:ext cx="502818" cy="502818"/>
          </a:xfrm>
          <a:prstGeom prst="rect">
            <a:avLst/>
          </a:prstGeom>
        </p:spPr>
      </p:pic>
      <p:pic>
        <p:nvPicPr>
          <p:cNvPr id="24" name="Graphic 23" descr="Close">
            <a:extLst>
              <a:ext uri="{FF2B5EF4-FFF2-40B4-BE49-F238E27FC236}">
                <a16:creationId xmlns:a16="http://schemas.microsoft.com/office/drawing/2014/main" id="{D557BB66-0C83-4380-960B-5FB2E3973FF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92373" y="4023049"/>
            <a:ext cx="502818" cy="502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7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2578-3E9A-4A10-A459-84955B691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266653"/>
            <a:ext cx="11851240" cy="812134"/>
          </a:xfrm>
        </p:spPr>
        <p:txBody>
          <a:bodyPr/>
          <a:lstStyle/>
          <a:p>
            <a:pPr algn="ctr"/>
            <a:r>
              <a:rPr lang="en-US" dirty="0"/>
              <a:t>PRE-APPROVAL vs PRE-QUALIFICATION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BD-1575-4A06-92D4-812D1CB18EA1}"/>
              </a:ext>
            </a:extLst>
          </p:cNvPr>
          <p:cNvSpPr txBox="1"/>
          <p:nvPr/>
        </p:nvSpPr>
        <p:spPr>
          <a:xfrm>
            <a:off x="813989" y="1436141"/>
            <a:ext cx="1062628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 SPONSOR CAN BE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PRE-QUALIFIED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Based on Net Worth, Liquidity, Experience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A212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63B472-E633-450C-8B0C-C4F68210B203}"/>
              </a:ext>
            </a:extLst>
          </p:cNvPr>
          <p:cNvSpPr/>
          <p:nvPr/>
        </p:nvSpPr>
        <p:spPr>
          <a:xfrm>
            <a:off x="796243" y="3147712"/>
            <a:ext cx="1064276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 SPONSOR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CANNOT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BE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PRE-APPROVED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A212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FOR A MULTIFAMILY LOAN (5 units+)!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485E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There are many elements of a deal that require a detailed underwriting AFTER the loan application.</a:t>
            </a:r>
          </a:p>
        </p:txBody>
      </p:sp>
    </p:spTree>
    <p:extLst>
      <p:ext uri="{BB962C8B-B14F-4D97-AF65-F5344CB8AC3E}">
        <p14:creationId xmlns:p14="http://schemas.microsoft.com/office/powerpoint/2010/main" val="244756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80" y="68755"/>
            <a:ext cx="11851240" cy="99252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 WIDE CHOICE OF MULTIFAMILY LENDERS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37B25D0F-61BF-4A87-98A5-931624B3D710}"/>
              </a:ext>
            </a:extLst>
          </p:cNvPr>
          <p:cNvGraphicFramePr>
            <a:graphicFrameLocks/>
          </p:cNvGraphicFramePr>
          <p:nvPr/>
        </p:nvGraphicFramePr>
        <p:xfrm>
          <a:off x="1219200" y="946150"/>
          <a:ext cx="10007600" cy="538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5315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5A8854-7A61-49C1-893F-1D63EBB45013}"/>
              </a:ext>
            </a:extLst>
          </p:cNvPr>
          <p:cNvGraphicFramePr>
            <a:graphicFrameLocks noGrp="1"/>
          </p:cNvGraphicFramePr>
          <p:nvPr/>
        </p:nvGraphicFramePr>
        <p:xfrm>
          <a:off x="336884" y="1010147"/>
          <a:ext cx="11179056" cy="4812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8211">
                  <a:extLst>
                    <a:ext uri="{9D8B030D-6E8A-4147-A177-3AD203B41FA5}">
                      <a16:colId xmlns:a16="http://schemas.microsoft.com/office/drawing/2014/main" val="788413110"/>
                    </a:ext>
                  </a:extLst>
                </a:gridCol>
                <a:gridCol w="2433816">
                  <a:extLst>
                    <a:ext uri="{9D8B030D-6E8A-4147-A177-3AD203B41FA5}">
                      <a16:colId xmlns:a16="http://schemas.microsoft.com/office/drawing/2014/main" val="1434847393"/>
                    </a:ext>
                  </a:extLst>
                </a:gridCol>
                <a:gridCol w="2777576">
                  <a:extLst>
                    <a:ext uri="{9D8B030D-6E8A-4147-A177-3AD203B41FA5}">
                      <a16:colId xmlns:a16="http://schemas.microsoft.com/office/drawing/2014/main" val="1449710696"/>
                    </a:ext>
                  </a:extLst>
                </a:gridCol>
                <a:gridCol w="2839453">
                  <a:extLst>
                    <a:ext uri="{9D8B030D-6E8A-4147-A177-3AD203B41FA5}">
                      <a16:colId xmlns:a16="http://schemas.microsoft.com/office/drawing/2014/main" val="1159634117"/>
                    </a:ext>
                  </a:extLst>
                </a:gridCol>
              </a:tblGrid>
              <a:tr h="10490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042017"/>
                  </a:ext>
                </a:extLst>
              </a:tr>
              <a:tr h="59963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Term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3 – 7 years, 10 years unusual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5-10 years; hybrid </a:t>
                      </a:r>
                      <a:r>
                        <a:rPr lang="en-US" sz="180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options available</a:t>
                      </a:r>
                      <a:endParaRPr lang="en-US" sz="1800" dirty="0">
                        <a:latin typeface="Montserrat" panose="00000500000000000000" pitchFamily="2" charset="0"/>
                        <a:ea typeface="Verdana" panose="020B0604030504040204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Usually 5-12 years, up to 30 years available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31473422"/>
                  </a:ext>
                </a:extLst>
              </a:tr>
              <a:tr h="61296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Leverage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75 %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80%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80%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8748169"/>
                  </a:ext>
                </a:extLst>
              </a:tr>
              <a:tr h="59075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Amortization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20 – 25 years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30 years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30 years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646579"/>
                  </a:ext>
                </a:extLst>
              </a:tr>
              <a:tr h="59075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Interest only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Limited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3 years, full-term available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Up to 5 years, longer available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44839673"/>
                  </a:ext>
                </a:extLst>
              </a:tr>
              <a:tr h="60408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Prepayment penalty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None to small percentage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Step-down or yield maintenance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Step-down or yield maintenance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2351167"/>
                  </a:ext>
                </a:extLst>
              </a:tr>
              <a:tr h="63961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9A2123"/>
                          </a:solidFill>
                          <a:latin typeface="Montserrat" panose="00000500000000000000" pitchFamily="2" charset="0"/>
                        </a:rPr>
                        <a:t>Non-recourse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Usually recourse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YES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Montserrat" panose="00000500000000000000" pitchFamily="2" charset="0"/>
                          <a:ea typeface="Verdana" panose="020B0604030504040204" pitchFamily="34" charset="0"/>
                        </a:rPr>
                        <a:t>YES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4230876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089656D-EA9B-457F-AA40-C56C352A8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80" y="58481"/>
            <a:ext cx="11851240" cy="99252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MOST COMMON MULTIFAMILY LENDERS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13093A-34BB-41A9-A65C-BB73BD4E31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018" y="1313230"/>
            <a:ext cx="2013145" cy="40703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EF2A889-EA73-4061-9908-C02BF75F31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48574" y="1319879"/>
            <a:ext cx="1185393" cy="437737"/>
          </a:xfrm>
          <a:prstGeom prst="rect">
            <a:avLst/>
          </a:prstGeom>
        </p:spPr>
      </p:pic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70B80190-A969-4785-AFDB-96F1DCCFE2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429646" y="1389973"/>
            <a:ext cx="331972" cy="3532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34311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D58EB36761034D88CD93834009F6AB" ma:contentTypeVersion="4" ma:contentTypeDescription="Create a new document." ma:contentTypeScope="" ma:versionID="373dabc3ffcecedf0759f57974d347a0">
  <xsd:schema xmlns:xsd="http://www.w3.org/2001/XMLSchema" xmlns:xs="http://www.w3.org/2001/XMLSchema" xmlns:p="http://schemas.microsoft.com/office/2006/metadata/properties" xmlns:ns3="d221da4d-286d-4765-bf1f-8a0ffde93b6d" targetNamespace="http://schemas.microsoft.com/office/2006/metadata/properties" ma:root="true" ma:fieldsID="ef998d3205fde8a2e7c347139360e2ea" ns3:_="">
    <xsd:import namespace="d221da4d-286d-4765-bf1f-8a0ffde93b6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21da4d-286d-4765-bf1f-8a0ffde93b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660A7D1-DC5E-4E35-9268-504CBD3467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B06C13-94E3-4B2A-BAC2-2F0B1A1A85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21da4d-286d-4765-bf1f-8a0ffde93b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5FCBAF-0EF0-42BA-B453-2C7B55462FE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694</Words>
  <Application>Microsoft Office PowerPoint</Application>
  <PresentationFormat>Widescreen</PresentationFormat>
  <Paragraphs>158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Montserrat</vt:lpstr>
      <vt:lpstr>Verdana</vt:lpstr>
      <vt:lpstr>Wingdings</vt:lpstr>
      <vt:lpstr>Office Theme</vt:lpstr>
      <vt:lpstr>INTRODUCTION TO  MULTIFAMILY FINANCING</vt:lpstr>
      <vt:lpstr>SINGLE FAMILY  vs. MULTIFAMILY</vt:lpstr>
      <vt:lpstr>SINGLE FAMILY  vs. MULTIFAMILY</vt:lpstr>
      <vt:lpstr>SINGLE FAMILY  vs. MULTIFAMILY</vt:lpstr>
      <vt:lpstr>MULTIFAMILY – THE POWER OF STACKING NET WORTH</vt:lpstr>
      <vt:lpstr>SINGLE FAMILY  vs. MULTIFAMILY</vt:lpstr>
      <vt:lpstr>PRE-APPROVAL vs PRE-QUALIFICATION</vt:lpstr>
      <vt:lpstr>A WIDE CHOICE OF MULTIFAMILY LENDERS</vt:lpstr>
      <vt:lpstr>THE MOST COMMON MULTIFAMILY LENDERS</vt:lpstr>
      <vt:lpstr>THE MOST COMMON MULTIFAMILY LENDERS</vt:lpstr>
      <vt:lpstr>HELPFUL TIPS</vt:lpstr>
      <vt:lpstr>HOW TO REACH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 Khleif</dc:creator>
  <cp:lastModifiedBy>Rod Khleif</cp:lastModifiedBy>
  <cp:revision>2</cp:revision>
  <dcterms:created xsi:type="dcterms:W3CDTF">2019-12-19T18:56:42Z</dcterms:created>
  <dcterms:modified xsi:type="dcterms:W3CDTF">2019-12-19T18:57:51Z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0x01010035D58EB36761034D88CD93834009F6AB</vt:lpwstr>
  </property>
</Properties>
</file>