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40" r:id="rId2"/>
    <p:sldId id="684" r:id="rId3"/>
    <p:sldId id="685" r:id="rId4"/>
    <p:sldId id="686" r:id="rId5"/>
    <p:sldId id="687" r:id="rId6"/>
    <p:sldId id="688" r:id="rId7"/>
    <p:sldId id="689" r:id="rId8"/>
    <p:sldId id="690" r:id="rId9"/>
    <p:sldId id="866" r:id="rId10"/>
    <p:sldId id="2603" r:id="rId11"/>
    <p:sldId id="1294" r:id="rId12"/>
    <p:sldId id="12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14DB5-BA50-4337-A094-D4B65BCE1D7F}" type="doc">
      <dgm:prSet loTypeId="urn:microsoft.com/office/officeart/2005/8/layout/hierarchy3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178D44-83AB-42AC-9D1D-5DB8993E9BB3}">
      <dgm:prSet custT="1"/>
      <dgm:spPr/>
      <dgm:t>
        <a:bodyPr/>
        <a:lstStyle/>
        <a:p>
          <a:r>
            <a:rPr lang="en-US" sz="2800" baseline="0" dirty="0"/>
            <a:t>Upon formation Operating Agreement is created</a:t>
          </a:r>
          <a:endParaRPr lang="en-US" sz="2800" dirty="0"/>
        </a:p>
      </dgm:t>
    </dgm:pt>
    <dgm:pt modelId="{ACF7A8FE-D19F-4A34-AB9F-79602DA8CE4C}" type="parTrans" cxnId="{5955A594-7B3C-43D3-BB46-80027EEB870F}">
      <dgm:prSet/>
      <dgm:spPr/>
      <dgm:t>
        <a:bodyPr/>
        <a:lstStyle/>
        <a:p>
          <a:endParaRPr lang="en-US"/>
        </a:p>
      </dgm:t>
    </dgm:pt>
    <dgm:pt modelId="{2021D859-2D76-41CE-86CD-74E3BACCEF56}" type="sibTrans" cxnId="{5955A594-7B3C-43D3-BB46-80027EEB870F}">
      <dgm:prSet/>
      <dgm:spPr/>
      <dgm:t>
        <a:bodyPr/>
        <a:lstStyle/>
        <a:p>
          <a:endParaRPr lang="en-US"/>
        </a:p>
      </dgm:t>
    </dgm:pt>
    <dgm:pt modelId="{A4D2D43F-E8EF-43A2-B645-ED03AB530C4A}">
      <dgm:prSet custT="1"/>
      <dgm:spPr/>
      <dgm:t>
        <a:bodyPr/>
        <a:lstStyle/>
        <a:p>
          <a:r>
            <a:rPr lang="en-US" sz="2800" baseline="0" dirty="0"/>
            <a:t>Who manages, and how</a:t>
          </a:r>
          <a:endParaRPr lang="en-US" sz="2800" dirty="0"/>
        </a:p>
      </dgm:t>
    </dgm:pt>
    <dgm:pt modelId="{C3EACE7C-B16A-40F2-AB20-EF2F91EB23D0}" type="parTrans" cxnId="{02B3E866-B0DC-4972-9CD6-FF90E44D46D7}">
      <dgm:prSet/>
      <dgm:spPr/>
      <dgm:t>
        <a:bodyPr/>
        <a:lstStyle/>
        <a:p>
          <a:endParaRPr lang="en-US"/>
        </a:p>
      </dgm:t>
    </dgm:pt>
    <dgm:pt modelId="{81EADEFB-0D54-4F4A-B231-20B8CA56999A}" type="sibTrans" cxnId="{02B3E866-B0DC-4972-9CD6-FF90E44D46D7}">
      <dgm:prSet/>
      <dgm:spPr/>
      <dgm:t>
        <a:bodyPr/>
        <a:lstStyle/>
        <a:p>
          <a:endParaRPr lang="en-US"/>
        </a:p>
      </dgm:t>
    </dgm:pt>
    <dgm:pt modelId="{FADB63ED-41D7-48A4-B202-E017B7307FB1}">
      <dgm:prSet custT="1"/>
      <dgm:spPr/>
      <dgm:t>
        <a:bodyPr/>
        <a:lstStyle/>
        <a:p>
          <a:r>
            <a:rPr lang="en-US" sz="2800" baseline="0"/>
            <a:t>Each members name</a:t>
          </a:r>
          <a:endParaRPr lang="en-US" sz="2800"/>
        </a:p>
      </dgm:t>
    </dgm:pt>
    <dgm:pt modelId="{770E4F62-BAF4-4249-82AA-BFD2324D0413}" type="parTrans" cxnId="{51985C2C-5D93-4267-AB1B-DC6F5A37C962}">
      <dgm:prSet/>
      <dgm:spPr/>
      <dgm:t>
        <a:bodyPr/>
        <a:lstStyle/>
        <a:p>
          <a:endParaRPr lang="en-US"/>
        </a:p>
      </dgm:t>
    </dgm:pt>
    <dgm:pt modelId="{7DA18A42-F751-4B45-82CD-842C18FC0522}" type="sibTrans" cxnId="{51985C2C-5D93-4267-AB1B-DC6F5A37C962}">
      <dgm:prSet/>
      <dgm:spPr/>
      <dgm:t>
        <a:bodyPr/>
        <a:lstStyle/>
        <a:p>
          <a:endParaRPr lang="en-US"/>
        </a:p>
      </dgm:t>
    </dgm:pt>
    <dgm:pt modelId="{1B091105-880E-4707-AC13-133FF2C273AA}">
      <dgm:prSet custT="1"/>
      <dgm:spPr/>
      <dgm:t>
        <a:bodyPr/>
        <a:lstStyle/>
        <a:p>
          <a:r>
            <a:rPr lang="en-US" sz="2800" baseline="0" dirty="0"/>
            <a:t>Amount of ownership held by each member</a:t>
          </a:r>
          <a:endParaRPr lang="en-US" sz="2800" dirty="0"/>
        </a:p>
      </dgm:t>
    </dgm:pt>
    <dgm:pt modelId="{4F2130CA-F571-4F31-92D4-59A0823C6341}" type="parTrans" cxnId="{308A8033-3E89-4A1E-974E-4875294465A9}">
      <dgm:prSet/>
      <dgm:spPr/>
      <dgm:t>
        <a:bodyPr/>
        <a:lstStyle/>
        <a:p>
          <a:endParaRPr lang="en-US"/>
        </a:p>
      </dgm:t>
    </dgm:pt>
    <dgm:pt modelId="{C56E68EB-CC1F-494C-A14F-07938901932B}" type="sibTrans" cxnId="{308A8033-3E89-4A1E-974E-4875294465A9}">
      <dgm:prSet/>
      <dgm:spPr/>
      <dgm:t>
        <a:bodyPr/>
        <a:lstStyle/>
        <a:p>
          <a:endParaRPr lang="en-US"/>
        </a:p>
      </dgm:t>
    </dgm:pt>
    <dgm:pt modelId="{EA87FB6F-ADEB-4FF1-8AA6-26F5AC79F143}">
      <dgm:prSet custT="1"/>
      <dgm:spPr/>
      <dgm:t>
        <a:bodyPr/>
        <a:lstStyle/>
        <a:p>
          <a:r>
            <a:rPr lang="en-US" sz="2800" baseline="0" dirty="0"/>
            <a:t>Another benefit is profits, losses, and tax benefits can be allocated anyway you like</a:t>
          </a:r>
          <a:endParaRPr lang="en-US" sz="2800" dirty="0"/>
        </a:p>
      </dgm:t>
    </dgm:pt>
    <dgm:pt modelId="{1CA6776C-986A-4BFA-88E5-7A2A0254AF8D}" type="parTrans" cxnId="{A1CEB5CF-C0E5-4363-9F12-CD7822F1E486}">
      <dgm:prSet/>
      <dgm:spPr/>
      <dgm:t>
        <a:bodyPr/>
        <a:lstStyle/>
        <a:p>
          <a:endParaRPr lang="en-US"/>
        </a:p>
      </dgm:t>
    </dgm:pt>
    <dgm:pt modelId="{A604820B-C804-4358-8A16-9AC16570B671}" type="sibTrans" cxnId="{A1CEB5CF-C0E5-4363-9F12-CD7822F1E486}">
      <dgm:prSet/>
      <dgm:spPr/>
      <dgm:t>
        <a:bodyPr/>
        <a:lstStyle/>
        <a:p>
          <a:endParaRPr lang="en-US"/>
        </a:p>
      </dgm:t>
    </dgm:pt>
    <dgm:pt modelId="{A10A0FD1-5D3A-4B6D-85F7-8623F5E7E635}" type="pres">
      <dgm:prSet presAssocID="{0BD14DB5-BA50-4337-A094-D4B65BCE1D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23925C-6A76-44A6-9B77-231869AA5894}" type="pres">
      <dgm:prSet presAssocID="{78178D44-83AB-42AC-9D1D-5DB8993E9BB3}" presName="root" presStyleCnt="0"/>
      <dgm:spPr/>
    </dgm:pt>
    <dgm:pt modelId="{7425D75C-556F-4608-BA5C-0F23EB024AED}" type="pres">
      <dgm:prSet presAssocID="{78178D44-83AB-42AC-9D1D-5DB8993E9BB3}" presName="rootComposite" presStyleCnt="0"/>
      <dgm:spPr/>
    </dgm:pt>
    <dgm:pt modelId="{AE290A83-D144-42FF-873C-ACC98A352FB5}" type="pres">
      <dgm:prSet presAssocID="{78178D44-83AB-42AC-9D1D-5DB8993E9BB3}" presName="rootText" presStyleLbl="node1" presStyleIdx="0" presStyleCnt="5" custScaleX="234377" custScaleY="485237" custLinFactNeighborY="34277"/>
      <dgm:spPr/>
    </dgm:pt>
    <dgm:pt modelId="{D78534A6-A3B4-44DF-8679-68C12235E65C}" type="pres">
      <dgm:prSet presAssocID="{78178D44-83AB-42AC-9D1D-5DB8993E9BB3}" presName="rootConnector" presStyleLbl="node1" presStyleIdx="0" presStyleCnt="5"/>
      <dgm:spPr/>
    </dgm:pt>
    <dgm:pt modelId="{2B87CB82-7E3B-4AFD-A831-F62DC7EF6869}" type="pres">
      <dgm:prSet presAssocID="{78178D44-83AB-42AC-9D1D-5DB8993E9BB3}" presName="childShape" presStyleCnt="0"/>
      <dgm:spPr/>
    </dgm:pt>
    <dgm:pt modelId="{99812855-A65D-463E-9CD8-A80D7E1B2533}" type="pres">
      <dgm:prSet presAssocID="{A4D2D43F-E8EF-43A2-B645-ED03AB530C4A}" presName="root" presStyleCnt="0"/>
      <dgm:spPr/>
    </dgm:pt>
    <dgm:pt modelId="{B2C639BC-84C7-4D5C-A8F3-62728C3497DF}" type="pres">
      <dgm:prSet presAssocID="{A4D2D43F-E8EF-43A2-B645-ED03AB530C4A}" presName="rootComposite" presStyleCnt="0"/>
      <dgm:spPr/>
    </dgm:pt>
    <dgm:pt modelId="{84614983-A099-4494-8845-91D67278B322}" type="pres">
      <dgm:prSet presAssocID="{A4D2D43F-E8EF-43A2-B645-ED03AB530C4A}" presName="rootText" presStyleLbl="node1" presStyleIdx="1" presStyleCnt="5" custScaleX="201727" custScaleY="485237" custLinFactNeighborX="-11709" custLinFactNeighborY="34277"/>
      <dgm:spPr/>
    </dgm:pt>
    <dgm:pt modelId="{A7D0F8F3-36C6-454D-A3EA-112F2A44A601}" type="pres">
      <dgm:prSet presAssocID="{A4D2D43F-E8EF-43A2-B645-ED03AB530C4A}" presName="rootConnector" presStyleLbl="node1" presStyleIdx="1" presStyleCnt="5"/>
      <dgm:spPr/>
    </dgm:pt>
    <dgm:pt modelId="{298E9C2E-631C-4E21-9CB6-549DE24C30E5}" type="pres">
      <dgm:prSet presAssocID="{A4D2D43F-E8EF-43A2-B645-ED03AB530C4A}" presName="childShape" presStyleCnt="0"/>
      <dgm:spPr/>
    </dgm:pt>
    <dgm:pt modelId="{77CB9FBB-2020-46CA-8D42-AA45BC9EDD87}" type="pres">
      <dgm:prSet presAssocID="{FADB63ED-41D7-48A4-B202-E017B7307FB1}" presName="root" presStyleCnt="0"/>
      <dgm:spPr/>
    </dgm:pt>
    <dgm:pt modelId="{889026CA-2F27-476E-B831-500B77148D0C}" type="pres">
      <dgm:prSet presAssocID="{FADB63ED-41D7-48A4-B202-E017B7307FB1}" presName="rootComposite" presStyleCnt="0"/>
      <dgm:spPr/>
    </dgm:pt>
    <dgm:pt modelId="{6B5D0083-1E00-48BC-913F-D509D3E988FD}" type="pres">
      <dgm:prSet presAssocID="{FADB63ED-41D7-48A4-B202-E017B7307FB1}" presName="rootText" presStyleLbl="node1" presStyleIdx="2" presStyleCnt="5" custScaleX="201727" custScaleY="485237" custLinFactNeighborX="-21745" custLinFactNeighborY="34277"/>
      <dgm:spPr/>
    </dgm:pt>
    <dgm:pt modelId="{543E90EA-49FC-47D3-8FDD-13EAE4648CB0}" type="pres">
      <dgm:prSet presAssocID="{FADB63ED-41D7-48A4-B202-E017B7307FB1}" presName="rootConnector" presStyleLbl="node1" presStyleIdx="2" presStyleCnt="5"/>
      <dgm:spPr/>
    </dgm:pt>
    <dgm:pt modelId="{1CE0E44D-5055-4B97-903D-DE4AA3760000}" type="pres">
      <dgm:prSet presAssocID="{FADB63ED-41D7-48A4-B202-E017B7307FB1}" presName="childShape" presStyleCnt="0"/>
      <dgm:spPr/>
    </dgm:pt>
    <dgm:pt modelId="{40E805F6-887C-4E52-ABFA-3006278728B1}" type="pres">
      <dgm:prSet presAssocID="{1B091105-880E-4707-AC13-133FF2C273AA}" presName="root" presStyleCnt="0"/>
      <dgm:spPr/>
    </dgm:pt>
    <dgm:pt modelId="{BF08ED78-E075-42DA-A987-C519233E2BED}" type="pres">
      <dgm:prSet presAssocID="{1B091105-880E-4707-AC13-133FF2C273AA}" presName="rootComposite" presStyleCnt="0"/>
      <dgm:spPr/>
    </dgm:pt>
    <dgm:pt modelId="{8F2CAB85-AE6D-4054-B10C-3BD5C60FE2C3}" type="pres">
      <dgm:prSet presAssocID="{1B091105-880E-4707-AC13-133FF2C273AA}" presName="rootText" presStyleLbl="node1" presStyleIdx="3" presStyleCnt="5" custScaleX="205950" custScaleY="485237" custLinFactNeighborX="-31781" custLinFactNeighborY="34277"/>
      <dgm:spPr/>
    </dgm:pt>
    <dgm:pt modelId="{22051C86-726F-4286-832D-C8EE55A29F88}" type="pres">
      <dgm:prSet presAssocID="{1B091105-880E-4707-AC13-133FF2C273AA}" presName="rootConnector" presStyleLbl="node1" presStyleIdx="3" presStyleCnt="5"/>
      <dgm:spPr/>
    </dgm:pt>
    <dgm:pt modelId="{17644AEB-728D-495D-AB74-1AE75EEBDCFC}" type="pres">
      <dgm:prSet presAssocID="{1B091105-880E-4707-AC13-133FF2C273AA}" presName="childShape" presStyleCnt="0"/>
      <dgm:spPr/>
    </dgm:pt>
    <dgm:pt modelId="{60EBE815-3EE4-441C-B10E-DEB35112E00C}" type="pres">
      <dgm:prSet presAssocID="{EA87FB6F-ADEB-4FF1-8AA6-26F5AC79F143}" presName="root" presStyleCnt="0"/>
      <dgm:spPr/>
    </dgm:pt>
    <dgm:pt modelId="{51074AB6-F3C8-422A-B4B2-CEB0DB7CEC1B}" type="pres">
      <dgm:prSet presAssocID="{EA87FB6F-ADEB-4FF1-8AA6-26F5AC79F143}" presName="rootComposite" presStyleCnt="0"/>
      <dgm:spPr/>
    </dgm:pt>
    <dgm:pt modelId="{7535E5F2-CBB6-403C-82B1-A99DD2586EE8}" type="pres">
      <dgm:prSet presAssocID="{EA87FB6F-ADEB-4FF1-8AA6-26F5AC79F143}" presName="rootText" presStyleLbl="node1" presStyleIdx="4" presStyleCnt="5" custScaleX="339910" custScaleY="485237" custLinFactNeighborX="-41184" custLinFactNeighborY="34277"/>
      <dgm:spPr/>
    </dgm:pt>
    <dgm:pt modelId="{6F53B264-EBFC-4FE1-9BA5-54F2E99870E7}" type="pres">
      <dgm:prSet presAssocID="{EA87FB6F-ADEB-4FF1-8AA6-26F5AC79F143}" presName="rootConnector" presStyleLbl="node1" presStyleIdx="4" presStyleCnt="5"/>
      <dgm:spPr/>
    </dgm:pt>
    <dgm:pt modelId="{074D1E36-7CED-4A4E-9AD0-1F47B99360D3}" type="pres">
      <dgm:prSet presAssocID="{EA87FB6F-ADEB-4FF1-8AA6-26F5AC79F143}" presName="childShape" presStyleCnt="0"/>
      <dgm:spPr/>
    </dgm:pt>
  </dgm:ptLst>
  <dgm:cxnLst>
    <dgm:cxn modelId="{D9BB7005-ECE3-4DF1-9226-38CD7CD6A8F7}" type="presOf" srcId="{FADB63ED-41D7-48A4-B202-E017B7307FB1}" destId="{543E90EA-49FC-47D3-8FDD-13EAE4648CB0}" srcOrd="1" destOrd="0" presId="urn:microsoft.com/office/officeart/2005/8/layout/hierarchy3"/>
    <dgm:cxn modelId="{F762921A-13D9-42A1-B302-EB25923BCF7D}" type="presOf" srcId="{0BD14DB5-BA50-4337-A094-D4B65BCE1D7F}" destId="{A10A0FD1-5D3A-4B6D-85F7-8623F5E7E635}" srcOrd="0" destOrd="0" presId="urn:microsoft.com/office/officeart/2005/8/layout/hierarchy3"/>
    <dgm:cxn modelId="{51985C2C-5D93-4267-AB1B-DC6F5A37C962}" srcId="{0BD14DB5-BA50-4337-A094-D4B65BCE1D7F}" destId="{FADB63ED-41D7-48A4-B202-E017B7307FB1}" srcOrd="2" destOrd="0" parTransId="{770E4F62-BAF4-4249-82AA-BFD2324D0413}" sibTransId="{7DA18A42-F751-4B45-82CD-842C18FC0522}"/>
    <dgm:cxn modelId="{308A8033-3E89-4A1E-974E-4875294465A9}" srcId="{0BD14DB5-BA50-4337-A094-D4B65BCE1D7F}" destId="{1B091105-880E-4707-AC13-133FF2C273AA}" srcOrd="3" destOrd="0" parTransId="{4F2130CA-F571-4F31-92D4-59A0823C6341}" sibTransId="{C56E68EB-CC1F-494C-A14F-07938901932B}"/>
    <dgm:cxn modelId="{02B3E866-B0DC-4972-9CD6-FF90E44D46D7}" srcId="{0BD14DB5-BA50-4337-A094-D4B65BCE1D7F}" destId="{A4D2D43F-E8EF-43A2-B645-ED03AB530C4A}" srcOrd="1" destOrd="0" parTransId="{C3EACE7C-B16A-40F2-AB20-EF2F91EB23D0}" sibTransId="{81EADEFB-0D54-4F4A-B231-20B8CA56999A}"/>
    <dgm:cxn modelId="{4BDE3D87-EDA1-4B4C-8020-940DCC5980AB}" type="presOf" srcId="{1B091105-880E-4707-AC13-133FF2C273AA}" destId="{22051C86-726F-4286-832D-C8EE55A29F88}" srcOrd="1" destOrd="0" presId="urn:microsoft.com/office/officeart/2005/8/layout/hierarchy3"/>
    <dgm:cxn modelId="{5955A594-7B3C-43D3-BB46-80027EEB870F}" srcId="{0BD14DB5-BA50-4337-A094-D4B65BCE1D7F}" destId="{78178D44-83AB-42AC-9D1D-5DB8993E9BB3}" srcOrd="0" destOrd="0" parTransId="{ACF7A8FE-D19F-4A34-AB9F-79602DA8CE4C}" sibTransId="{2021D859-2D76-41CE-86CD-74E3BACCEF56}"/>
    <dgm:cxn modelId="{93B9F0A2-58F3-4F56-8594-CCF994924C2B}" type="presOf" srcId="{A4D2D43F-E8EF-43A2-B645-ED03AB530C4A}" destId="{84614983-A099-4494-8845-91D67278B322}" srcOrd="0" destOrd="0" presId="urn:microsoft.com/office/officeart/2005/8/layout/hierarchy3"/>
    <dgm:cxn modelId="{B35E58A3-A986-4DB2-8235-B941F05AF551}" type="presOf" srcId="{FADB63ED-41D7-48A4-B202-E017B7307FB1}" destId="{6B5D0083-1E00-48BC-913F-D509D3E988FD}" srcOrd="0" destOrd="0" presId="urn:microsoft.com/office/officeart/2005/8/layout/hierarchy3"/>
    <dgm:cxn modelId="{CAABFDAE-DE0A-4E27-A4D6-708D55E9EC62}" type="presOf" srcId="{A4D2D43F-E8EF-43A2-B645-ED03AB530C4A}" destId="{A7D0F8F3-36C6-454D-A3EA-112F2A44A601}" srcOrd="1" destOrd="0" presId="urn:microsoft.com/office/officeart/2005/8/layout/hierarchy3"/>
    <dgm:cxn modelId="{DD08D6C4-A465-44F2-A86B-D9F618D26E44}" type="presOf" srcId="{EA87FB6F-ADEB-4FF1-8AA6-26F5AC79F143}" destId="{6F53B264-EBFC-4FE1-9BA5-54F2E99870E7}" srcOrd="1" destOrd="0" presId="urn:microsoft.com/office/officeart/2005/8/layout/hierarchy3"/>
    <dgm:cxn modelId="{194E8EC9-816C-48E9-9299-9BA7485B1591}" type="presOf" srcId="{78178D44-83AB-42AC-9D1D-5DB8993E9BB3}" destId="{AE290A83-D144-42FF-873C-ACC98A352FB5}" srcOrd="0" destOrd="0" presId="urn:microsoft.com/office/officeart/2005/8/layout/hierarchy3"/>
    <dgm:cxn modelId="{B60F38CB-A2CA-4472-ACBF-A2727688B9D0}" type="presOf" srcId="{78178D44-83AB-42AC-9D1D-5DB8993E9BB3}" destId="{D78534A6-A3B4-44DF-8679-68C12235E65C}" srcOrd="1" destOrd="0" presId="urn:microsoft.com/office/officeart/2005/8/layout/hierarchy3"/>
    <dgm:cxn modelId="{038723CD-B1B5-4C6D-8011-A1BAE690DA7E}" type="presOf" srcId="{EA87FB6F-ADEB-4FF1-8AA6-26F5AC79F143}" destId="{7535E5F2-CBB6-403C-82B1-A99DD2586EE8}" srcOrd="0" destOrd="0" presId="urn:microsoft.com/office/officeart/2005/8/layout/hierarchy3"/>
    <dgm:cxn modelId="{A1CEB5CF-C0E5-4363-9F12-CD7822F1E486}" srcId="{0BD14DB5-BA50-4337-A094-D4B65BCE1D7F}" destId="{EA87FB6F-ADEB-4FF1-8AA6-26F5AC79F143}" srcOrd="4" destOrd="0" parTransId="{1CA6776C-986A-4BFA-88E5-7A2A0254AF8D}" sibTransId="{A604820B-C804-4358-8A16-9AC16570B671}"/>
    <dgm:cxn modelId="{E8ECB5E7-F388-4B6A-9534-BB666FFC2E32}" type="presOf" srcId="{1B091105-880E-4707-AC13-133FF2C273AA}" destId="{8F2CAB85-AE6D-4054-B10C-3BD5C60FE2C3}" srcOrd="0" destOrd="0" presId="urn:microsoft.com/office/officeart/2005/8/layout/hierarchy3"/>
    <dgm:cxn modelId="{C0E12091-110D-45B8-93E5-6AB6CCEABB85}" type="presParOf" srcId="{A10A0FD1-5D3A-4B6D-85F7-8623F5E7E635}" destId="{4623925C-6A76-44A6-9B77-231869AA5894}" srcOrd="0" destOrd="0" presId="urn:microsoft.com/office/officeart/2005/8/layout/hierarchy3"/>
    <dgm:cxn modelId="{A3EF0810-6BDE-46E2-A434-1D57B9162C79}" type="presParOf" srcId="{4623925C-6A76-44A6-9B77-231869AA5894}" destId="{7425D75C-556F-4608-BA5C-0F23EB024AED}" srcOrd="0" destOrd="0" presId="urn:microsoft.com/office/officeart/2005/8/layout/hierarchy3"/>
    <dgm:cxn modelId="{765E9ADF-1718-4229-8906-4368CB17A703}" type="presParOf" srcId="{7425D75C-556F-4608-BA5C-0F23EB024AED}" destId="{AE290A83-D144-42FF-873C-ACC98A352FB5}" srcOrd="0" destOrd="0" presId="urn:microsoft.com/office/officeart/2005/8/layout/hierarchy3"/>
    <dgm:cxn modelId="{8D62BD0B-C39A-4E26-990D-31986E281314}" type="presParOf" srcId="{7425D75C-556F-4608-BA5C-0F23EB024AED}" destId="{D78534A6-A3B4-44DF-8679-68C12235E65C}" srcOrd="1" destOrd="0" presId="urn:microsoft.com/office/officeart/2005/8/layout/hierarchy3"/>
    <dgm:cxn modelId="{15535518-FCC6-4378-93F2-05254919B604}" type="presParOf" srcId="{4623925C-6A76-44A6-9B77-231869AA5894}" destId="{2B87CB82-7E3B-4AFD-A831-F62DC7EF6869}" srcOrd="1" destOrd="0" presId="urn:microsoft.com/office/officeart/2005/8/layout/hierarchy3"/>
    <dgm:cxn modelId="{D61DC8FF-1BCC-477B-84BD-9EDED7453DB7}" type="presParOf" srcId="{A10A0FD1-5D3A-4B6D-85F7-8623F5E7E635}" destId="{99812855-A65D-463E-9CD8-A80D7E1B2533}" srcOrd="1" destOrd="0" presId="urn:microsoft.com/office/officeart/2005/8/layout/hierarchy3"/>
    <dgm:cxn modelId="{38732CFB-D859-4488-8418-76C3D66489A8}" type="presParOf" srcId="{99812855-A65D-463E-9CD8-A80D7E1B2533}" destId="{B2C639BC-84C7-4D5C-A8F3-62728C3497DF}" srcOrd="0" destOrd="0" presId="urn:microsoft.com/office/officeart/2005/8/layout/hierarchy3"/>
    <dgm:cxn modelId="{14FCEEF4-4DF6-4AF5-81E2-60656E43C995}" type="presParOf" srcId="{B2C639BC-84C7-4D5C-A8F3-62728C3497DF}" destId="{84614983-A099-4494-8845-91D67278B322}" srcOrd="0" destOrd="0" presId="urn:microsoft.com/office/officeart/2005/8/layout/hierarchy3"/>
    <dgm:cxn modelId="{1A80EC49-5B70-41EB-96D5-30C0C3626BF9}" type="presParOf" srcId="{B2C639BC-84C7-4D5C-A8F3-62728C3497DF}" destId="{A7D0F8F3-36C6-454D-A3EA-112F2A44A601}" srcOrd="1" destOrd="0" presId="urn:microsoft.com/office/officeart/2005/8/layout/hierarchy3"/>
    <dgm:cxn modelId="{7328B658-C386-40CE-96D0-112DB2491939}" type="presParOf" srcId="{99812855-A65D-463E-9CD8-A80D7E1B2533}" destId="{298E9C2E-631C-4E21-9CB6-549DE24C30E5}" srcOrd="1" destOrd="0" presId="urn:microsoft.com/office/officeart/2005/8/layout/hierarchy3"/>
    <dgm:cxn modelId="{FB38A6ED-806B-4460-8917-6050D555D4C8}" type="presParOf" srcId="{A10A0FD1-5D3A-4B6D-85F7-8623F5E7E635}" destId="{77CB9FBB-2020-46CA-8D42-AA45BC9EDD87}" srcOrd="2" destOrd="0" presId="urn:microsoft.com/office/officeart/2005/8/layout/hierarchy3"/>
    <dgm:cxn modelId="{D31F0030-C52E-46D1-9D53-5F0F9AB8B986}" type="presParOf" srcId="{77CB9FBB-2020-46CA-8D42-AA45BC9EDD87}" destId="{889026CA-2F27-476E-B831-500B77148D0C}" srcOrd="0" destOrd="0" presId="urn:microsoft.com/office/officeart/2005/8/layout/hierarchy3"/>
    <dgm:cxn modelId="{5930CC77-E953-4C9B-895C-F71F2C4C7D38}" type="presParOf" srcId="{889026CA-2F27-476E-B831-500B77148D0C}" destId="{6B5D0083-1E00-48BC-913F-D509D3E988FD}" srcOrd="0" destOrd="0" presId="urn:microsoft.com/office/officeart/2005/8/layout/hierarchy3"/>
    <dgm:cxn modelId="{268A3D21-32E9-4193-8384-DBA352B7C7DC}" type="presParOf" srcId="{889026CA-2F27-476E-B831-500B77148D0C}" destId="{543E90EA-49FC-47D3-8FDD-13EAE4648CB0}" srcOrd="1" destOrd="0" presId="urn:microsoft.com/office/officeart/2005/8/layout/hierarchy3"/>
    <dgm:cxn modelId="{980F2AD2-C30E-4AEC-8657-0274B950C1A7}" type="presParOf" srcId="{77CB9FBB-2020-46CA-8D42-AA45BC9EDD87}" destId="{1CE0E44D-5055-4B97-903D-DE4AA3760000}" srcOrd="1" destOrd="0" presId="urn:microsoft.com/office/officeart/2005/8/layout/hierarchy3"/>
    <dgm:cxn modelId="{36B91273-8552-43E4-83AD-9451EBF0AC26}" type="presParOf" srcId="{A10A0FD1-5D3A-4B6D-85F7-8623F5E7E635}" destId="{40E805F6-887C-4E52-ABFA-3006278728B1}" srcOrd="3" destOrd="0" presId="urn:microsoft.com/office/officeart/2005/8/layout/hierarchy3"/>
    <dgm:cxn modelId="{6DAAF83D-7C29-4501-B067-665BE4F7D73C}" type="presParOf" srcId="{40E805F6-887C-4E52-ABFA-3006278728B1}" destId="{BF08ED78-E075-42DA-A987-C519233E2BED}" srcOrd="0" destOrd="0" presId="urn:microsoft.com/office/officeart/2005/8/layout/hierarchy3"/>
    <dgm:cxn modelId="{CB0B448E-6EB9-461C-8471-21D1C06FD43E}" type="presParOf" srcId="{BF08ED78-E075-42DA-A987-C519233E2BED}" destId="{8F2CAB85-AE6D-4054-B10C-3BD5C60FE2C3}" srcOrd="0" destOrd="0" presId="urn:microsoft.com/office/officeart/2005/8/layout/hierarchy3"/>
    <dgm:cxn modelId="{D826737E-7197-431D-A94C-084AE89C4C41}" type="presParOf" srcId="{BF08ED78-E075-42DA-A987-C519233E2BED}" destId="{22051C86-726F-4286-832D-C8EE55A29F88}" srcOrd="1" destOrd="0" presId="urn:microsoft.com/office/officeart/2005/8/layout/hierarchy3"/>
    <dgm:cxn modelId="{7ECF99F8-F14F-40E0-8501-B9AC50D5B69D}" type="presParOf" srcId="{40E805F6-887C-4E52-ABFA-3006278728B1}" destId="{17644AEB-728D-495D-AB74-1AE75EEBDCFC}" srcOrd="1" destOrd="0" presId="urn:microsoft.com/office/officeart/2005/8/layout/hierarchy3"/>
    <dgm:cxn modelId="{E3945618-03C5-4B90-A7BC-9CF8136ACFFD}" type="presParOf" srcId="{A10A0FD1-5D3A-4B6D-85F7-8623F5E7E635}" destId="{60EBE815-3EE4-441C-B10E-DEB35112E00C}" srcOrd="4" destOrd="0" presId="urn:microsoft.com/office/officeart/2005/8/layout/hierarchy3"/>
    <dgm:cxn modelId="{0B148CD4-564A-4FD7-B78F-DACF4A2E0B20}" type="presParOf" srcId="{60EBE815-3EE4-441C-B10E-DEB35112E00C}" destId="{51074AB6-F3C8-422A-B4B2-CEB0DB7CEC1B}" srcOrd="0" destOrd="0" presId="urn:microsoft.com/office/officeart/2005/8/layout/hierarchy3"/>
    <dgm:cxn modelId="{45FA0EE3-9F2D-41E2-A5FC-DA32D7960F80}" type="presParOf" srcId="{51074AB6-F3C8-422A-B4B2-CEB0DB7CEC1B}" destId="{7535E5F2-CBB6-403C-82B1-A99DD2586EE8}" srcOrd="0" destOrd="0" presId="urn:microsoft.com/office/officeart/2005/8/layout/hierarchy3"/>
    <dgm:cxn modelId="{86E52116-B753-40CE-8AA0-6AFCB2E2BAF8}" type="presParOf" srcId="{51074AB6-F3C8-422A-B4B2-CEB0DB7CEC1B}" destId="{6F53B264-EBFC-4FE1-9BA5-54F2E99870E7}" srcOrd="1" destOrd="0" presId="urn:microsoft.com/office/officeart/2005/8/layout/hierarchy3"/>
    <dgm:cxn modelId="{961D8E60-4278-4B68-B7D1-D33D513B7BDE}" type="presParOf" srcId="{60EBE815-3EE4-441C-B10E-DEB35112E00C}" destId="{074D1E36-7CED-4A4E-9AD0-1F47B99360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90A83-D144-42FF-873C-ACC98A352FB5}">
      <dsp:nvSpPr>
        <dsp:cNvPr id="0" name=""/>
        <dsp:cNvSpPr/>
      </dsp:nvSpPr>
      <dsp:spPr>
        <a:xfrm>
          <a:off x="1382" y="1885806"/>
          <a:ext cx="2014798" cy="2085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Upon formation Operating Agreement is created</a:t>
          </a:r>
          <a:endParaRPr lang="en-US" sz="2800" kern="1200" dirty="0"/>
        </a:p>
      </dsp:txBody>
      <dsp:txXfrm>
        <a:off x="60393" y="1944817"/>
        <a:ext cx="1896776" cy="1967623"/>
      </dsp:txXfrm>
    </dsp:sp>
    <dsp:sp modelId="{84614983-A099-4494-8845-91D67278B322}">
      <dsp:nvSpPr>
        <dsp:cNvPr id="0" name=""/>
        <dsp:cNvSpPr/>
      </dsp:nvSpPr>
      <dsp:spPr>
        <a:xfrm>
          <a:off x="2130435" y="1885806"/>
          <a:ext cx="1734126" cy="2085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Who manages, and how</a:t>
          </a:r>
          <a:endParaRPr lang="en-US" sz="2800" kern="1200" dirty="0"/>
        </a:p>
      </dsp:txBody>
      <dsp:txXfrm>
        <a:off x="2181226" y="1936597"/>
        <a:ext cx="1632544" cy="1984063"/>
      </dsp:txXfrm>
    </dsp:sp>
    <dsp:sp modelId="{6B5D0083-1E00-48BC-913F-D509D3E988FD}">
      <dsp:nvSpPr>
        <dsp:cNvPr id="0" name=""/>
        <dsp:cNvSpPr/>
      </dsp:nvSpPr>
      <dsp:spPr>
        <a:xfrm>
          <a:off x="3993198" y="1885806"/>
          <a:ext cx="1734126" cy="2085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Each members name</a:t>
          </a:r>
          <a:endParaRPr lang="en-US" sz="2800" kern="1200"/>
        </a:p>
      </dsp:txBody>
      <dsp:txXfrm>
        <a:off x="4043989" y="1936597"/>
        <a:ext cx="1632544" cy="1984063"/>
      </dsp:txXfrm>
    </dsp:sp>
    <dsp:sp modelId="{8F2CAB85-AE6D-4054-B10C-3BD5C60FE2C3}">
      <dsp:nvSpPr>
        <dsp:cNvPr id="0" name=""/>
        <dsp:cNvSpPr/>
      </dsp:nvSpPr>
      <dsp:spPr>
        <a:xfrm>
          <a:off x="5855961" y="1885806"/>
          <a:ext cx="1770428" cy="2085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Amount of ownership held by each member</a:t>
          </a:r>
          <a:endParaRPr lang="en-US" sz="2800" kern="1200" dirty="0"/>
        </a:p>
      </dsp:txBody>
      <dsp:txXfrm>
        <a:off x="5907815" y="1937660"/>
        <a:ext cx="1666720" cy="1981937"/>
      </dsp:txXfrm>
    </dsp:sp>
    <dsp:sp modelId="{7535E5F2-CBB6-403C-82B1-A99DD2586EE8}">
      <dsp:nvSpPr>
        <dsp:cNvPr id="0" name=""/>
        <dsp:cNvSpPr/>
      </dsp:nvSpPr>
      <dsp:spPr>
        <a:xfrm>
          <a:off x="7760468" y="1885806"/>
          <a:ext cx="2922002" cy="2085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Another benefit is profits, losses, and tax benefits can be allocated anyway you like</a:t>
          </a:r>
          <a:endParaRPr lang="en-US" sz="2800" kern="1200" dirty="0"/>
        </a:p>
      </dsp:txBody>
      <dsp:txXfrm>
        <a:off x="7821554" y="1946892"/>
        <a:ext cx="2799830" cy="1963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E518-4D33-4274-B877-BDED64581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628CC-3EFB-4F73-A4D8-96B9BD9F6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98CD6-592F-4A9D-89A9-3AAEA0F7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D3B28-417A-4C32-8873-4A05E7CA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6C9C-48DB-4683-A3C4-24588C6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61BB-14E5-44D6-AE63-A4F7C698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5D775-8CB0-446B-9E9D-491E8E15F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A9C7-9461-4A40-9273-849E8D00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3C58-B2FA-42A1-8300-EE974C7B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711EC-93A1-4808-B3C5-251013D9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9B900-3B7F-46F4-810B-0D0A6E894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E6FC5-19A0-43E7-9C56-7092DE46E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560C-8404-482D-994E-4BA55344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903C-A302-47F5-B58F-D0E03D0F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34B89-D55D-477A-899F-2B3A17CA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60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1366982"/>
            <a:ext cx="11174186" cy="4351649"/>
          </a:xfrm>
        </p:spPr>
        <p:txBody>
          <a:bodyPr>
            <a:no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09FDB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042F7-8C36-4F0E-AB9A-29D3ED7F316D}"/>
              </a:ext>
            </a:extLst>
          </p:cNvPr>
          <p:cNvSpPr txBox="1">
            <a:spLocks/>
          </p:cNvSpPr>
          <p:nvPr userDrawn="1"/>
        </p:nvSpPr>
        <p:spPr>
          <a:xfrm>
            <a:off x="4287449" y="6459785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Copyright © 2019 Lifetime </a:t>
            </a:r>
            <a:r>
              <a:rPr kumimoji="0" lang="en-US" sz="12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CashFlow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Academy LLC</a:t>
            </a:r>
          </a:p>
        </p:txBody>
      </p:sp>
    </p:spTree>
    <p:extLst>
      <p:ext uri="{BB962C8B-B14F-4D97-AF65-F5344CB8AC3E}">
        <p14:creationId xmlns:p14="http://schemas.microsoft.com/office/powerpoint/2010/main" val="22271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556A-EE9C-4EFB-B3C6-313470A9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4DF9-1F3D-4332-8E60-B2D4992E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04A24-2BCF-4DA8-A132-FCCF4EC26D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877B-4B47-4EBD-B59D-21C96968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AD8C-C908-44EE-9759-B0E2588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4A987-2E7B-4027-B86E-6C5279F30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2F716-F93E-43E0-A9AB-EE58CE1431D3}"/>
              </a:ext>
            </a:extLst>
          </p:cNvPr>
          <p:cNvSpPr/>
          <p:nvPr userDrawn="1"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ashflowLOGO01newshinywhitenormal.png">
            <a:extLst>
              <a:ext uri="{FF2B5EF4-FFF2-40B4-BE49-F238E27FC236}">
                <a16:creationId xmlns:a16="http://schemas.microsoft.com/office/drawing/2014/main" id="{BCD84716-4971-49BD-9666-753B3AA9BE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0046" y="6059291"/>
            <a:ext cx="1851908" cy="547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381601-1383-4B71-918B-E686CB6BE647}"/>
              </a:ext>
            </a:extLst>
          </p:cNvPr>
          <p:cNvSpPr/>
          <p:nvPr userDrawn="1"/>
        </p:nvSpPr>
        <p:spPr>
          <a:xfrm>
            <a:off x="4568" y="5752309"/>
            <a:ext cx="12182864" cy="1129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24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732A-DD9C-47B2-BA78-C65CF884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751B0-4071-4803-ADD6-A95D7E54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E93B-5599-4D72-A057-517DCFA6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11970-88F9-4311-B81E-6EC9C698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CAC91-5ED6-47EE-82FD-1461A34E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7B1E-AD43-4705-A874-CD839AC3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EA32F-0F2B-46F0-8051-C7B69612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821E-3C99-4845-A5F9-2967BFB5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3192-E6C3-41EE-99A6-A8C049D7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72B5-B7CD-49A4-8051-DE85B064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1043-1E2C-4196-93B3-6478B8E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02E3-5A3E-4818-B0FB-EA9220BCA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C273D-036F-41EA-85A0-FA6E6DF67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8AC53-DB85-40EC-9861-82725A32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F84F8-7897-427E-919B-A1AEB81E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B6BD2-B6A6-4045-853B-35FAE435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9C7C-67D3-461C-97CB-F7AB7BA9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17B46-6A4B-4646-9409-F8ED2273F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41327-5660-402A-8BB0-4CCF7D93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4AFF1-A4A2-428C-BEE6-28DB07BF3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C353D-CD1A-442B-B5C4-9161EEF57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E7BDB-BEAA-49DB-8085-89924C75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8D275-B64F-4B49-BECF-CCD0099E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C09B0-F81E-4BF4-A25D-AFD20BD7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0DE7-CBA6-4418-A5F9-51822A22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86F0D-CD03-40AD-A4DA-CF035B22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B648F-0BD8-4784-B2BB-69AEEDC6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ACEB7-8907-43ED-985C-88227D9E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0FA9B-DAC0-453A-964F-E155E328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6A48F-E2FE-450F-8168-D7192258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CFA5C-2894-49AA-9A0B-448E0AE6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2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85B3-3FC5-4594-942B-7D8A3574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72D5-1EC1-46B3-860E-0C1EAC81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D055E-A6D1-4E05-80F0-A7F1D998F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767C2-E862-4BF6-ABEC-5CB8013D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713FD-CCC7-4771-926E-6B064548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AC391-CB08-4F92-B190-86859192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2D7B-1F0C-4758-9E02-F47E89BC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05087-5E6F-4F55-A5D4-6ACFFA801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02993-0C43-4D6D-9DF5-237B1E8A4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F6CB-8CCE-4247-839E-8BA4F6CD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E84CC-691C-40BB-922F-DB7D27DF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4221-376C-4378-813B-ADC844E0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E93-85AF-4171-8BB6-57C4F355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92194-8421-4E39-AFED-86AD291E9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2F4C7-5E8D-46F0-A500-D774629F8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306E-32EB-4526-BF6A-3E89D0E32E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C9564-839A-4109-9833-EEA7F6D8B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F6C5-13FB-4E0A-ABDF-1667128D6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6AA01-0432-42D1-A479-4ECFE576C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85058-1512-4B0F-A86F-94A3B16D5D36}"/>
              </a:ext>
            </a:extLst>
          </p:cNvPr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281F-31BB-4E9B-BB89-8BAA305CECC7}"/>
              </a:ext>
            </a:extLst>
          </p:cNvPr>
          <p:cNvSpPr/>
          <p:nvPr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 descr="cashflowLOGO01newshinywhitenormal.png">
            <a:extLst>
              <a:ext uri="{FF2B5EF4-FFF2-40B4-BE49-F238E27FC236}">
                <a16:creationId xmlns:a16="http://schemas.microsoft.com/office/drawing/2014/main" id="{73B2DADA-514B-42E6-A83E-7F62FB15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08" y="2061525"/>
            <a:ext cx="9244785" cy="2734950"/>
          </a:xfrm>
          <a:prstGeom prst="rect">
            <a:avLst/>
          </a:prstGeom>
          <a:noFill/>
          <a:ln cap="flat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13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CFF8ED35-8592-45CB-AC0E-7A6E5343A1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651" y="21804"/>
          <a:ext cx="12270237" cy="683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094318" imgH="3427437" progId="PowerPoint.Show.12">
                  <p:embed/>
                </p:oleObj>
              </mc:Choice>
              <mc:Fallback>
                <p:oleObj name="Presentation" r:id="rId3" imgW="6094318" imgH="3427437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FF8ED35-8592-45CB-AC0E-7A6E5343A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651" y="21804"/>
                        <a:ext cx="12270237" cy="683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32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F2D2959-94F3-499D-A25E-BF33D88D14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601" y="-316090"/>
          <a:ext cx="12910766" cy="760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F2D2959-94F3-499D-A25E-BF33D88D1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601" y="-316090"/>
                        <a:ext cx="12910766" cy="7608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AFC82F-448E-44D9-B181-11869F353C7B}"/>
              </a:ext>
            </a:extLst>
          </p:cNvPr>
          <p:cNvSpPr txBox="1"/>
          <p:nvPr/>
        </p:nvSpPr>
        <p:spPr>
          <a:xfrm>
            <a:off x="914400" y="104172"/>
            <a:ext cx="369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Syndication Example</a:t>
            </a:r>
          </a:p>
        </p:txBody>
      </p:sp>
    </p:spTree>
    <p:extLst>
      <p:ext uri="{BB962C8B-B14F-4D97-AF65-F5344CB8AC3E}">
        <p14:creationId xmlns:p14="http://schemas.microsoft.com/office/powerpoint/2010/main" val="237086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385058-1512-4B0F-A86F-94A3B16D5D36}"/>
              </a:ext>
            </a:extLst>
          </p:cNvPr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CA281F-31BB-4E9B-BB89-8BAA305CECC7}"/>
              </a:ext>
            </a:extLst>
          </p:cNvPr>
          <p:cNvSpPr/>
          <p:nvPr/>
        </p:nvSpPr>
        <p:spPr>
          <a:xfrm>
            <a:off x="-39080" y="3503817"/>
            <a:ext cx="12182864" cy="236139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4" name="Picture 3" descr="cashflowLOGO01newshinywhitenormal.png">
            <a:extLst>
              <a:ext uri="{FF2B5EF4-FFF2-40B4-BE49-F238E27FC236}">
                <a16:creationId xmlns:a16="http://schemas.microsoft.com/office/drawing/2014/main" id="{73B2DADA-514B-42E6-A83E-7F62FB15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08" y="2061525"/>
            <a:ext cx="9244785" cy="27349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016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The most commonly used are:</a:t>
            </a:r>
          </a:p>
          <a:p>
            <a:r>
              <a:rPr lang="en-US" sz="3600" dirty="0"/>
              <a:t>S-Corporation</a:t>
            </a:r>
          </a:p>
          <a:p>
            <a:r>
              <a:rPr lang="en-US" sz="3600" dirty="0"/>
              <a:t>C-Corporation </a:t>
            </a:r>
          </a:p>
          <a:p>
            <a:r>
              <a:rPr lang="en-US" sz="3600" dirty="0"/>
              <a:t>Limited Partnerships (LP)</a:t>
            </a:r>
          </a:p>
          <a:p>
            <a:r>
              <a:rPr lang="en-US" sz="3600" dirty="0"/>
              <a:t>Limited Liability Companies (LLC)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Business/Entity Structures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2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 Corporation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5"/>
                </a:solidFill>
              </a:rPr>
              <a:t> Stand alone entity</a:t>
            </a:r>
          </a:p>
          <a:p>
            <a:r>
              <a:rPr lang="en-US" sz="3200" i="0" dirty="0"/>
              <a:t>Pay taxes on income they generate</a:t>
            </a:r>
          </a:p>
          <a:p>
            <a:r>
              <a:rPr lang="en-US" sz="3200" i="0" dirty="0"/>
              <a:t>Biggest downside is double taxation</a:t>
            </a:r>
          </a:p>
          <a:p>
            <a:r>
              <a:rPr lang="en-US" sz="3200" i="0" dirty="0"/>
              <a:t>First taxed on corporate level</a:t>
            </a:r>
          </a:p>
          <a:p>
            <a:r>
              <a:rPr lang="en-US" sz="3200" i="0" dirty="0"/>
              <a:t>Then taxed on individual level when distributed to shareholders</a:t>
            </a:r>
          </a:p>
          <a:p>
            <a:r>
              <a:rPr lang="en-US" sz="3200" i="0" dirty="0"/>
              <a:t>Any rental income not dispersed regularly </a:t>
            </a:r>
            <a:br>
              <a:rPr lang="en-US" sz="3200" i="0" dirty="0"/>
            </a:br>
            <a:r>
              <a:rPr lang="en-US" sz="3200" i="0" dirty="0"/>
              <a:t>subject to 15% personal holding company </a:t>
            </a:r>
            <a:br>
              <a:rPr lang="en-US" sz="3200" i="0" dirty="0"/>
            </a:br>
            <a:r>
              <a:rPr lang="en-US" sz="3200" i="0" dirty="0"/>
              <a:t>(PHC) tax</a:t>
            </a:r>
          </a:p>
        </p:txBody>
      </p:sp>
      <p:sp>
        <p:nvSpPr>
          <p:cNvPr id="4" name="Oval 3"/>
          <p:cNvSpPr/>
          <p:nvPr/>
        </p:nvSpPr>
        <p:spPr>
          <a:xfrm>
            <a:off x="9822766" y="4621603"/>
            <a:ext cx="1876927" cy="18769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5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 Corporation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Not subject to double-taxation</a:t>
            </a:r>
          </a:p>
          <a:p>
            <a:r>
              <a:rPr lang="en-US" sz="3200" dirty="0"/>
              <a:t>Profit and losses pass through to shareholders</a:t>
            </a:r>
          </a:p>
          <a:p>
            <a:r>
              <a:rPr lang="en-US" sz="3200" dirty="0"/>
              <a:t>Major benefit is that shareholders can be employees and receive a salary</a:t>
            </a:r>
          </a:p>
          <a:p>
            <a:r>
              <a:rPr lang="en-US" sz="3200" dirty="0"/>
              <a:t>Any profit above reasonable salary can be paid as bonuses or distributive shares </a:t>
            </a:r>
          </a:p>
          <a:p>
            <a:r>
              <a:rPr lang="en-US" sz="3200" dirty="0"/>
              <a:t>Distributive shares are not </a:t>
            </a:r>
            <a:br>
              <a:rPr lang="en-US" sz="3200" dirty="0"/>
            </a:br>
            <a:r>
              <a:rPr lang="en-US" sz="3200" dirty="0"/>
              <a:t>subject to Social Security and </a:t>
            </a:r>
            <a:br>
              <a:rPr lang="en-US" sz="3200" dirty="0"/>
            </a:br>
            <a:r>
              <a:rPr lang="en-US" sz="3200" dirty="0"/>
              <a:t>Medicare taxes</a:t>
            </a:r>
          </a:p>
        </p:txBody>
      </p:sp>
      <p:sp>
        <p:nvSpPr>
          <p:cNvPr id="5" name="Oval 4"/>
          <p:cNvSpPr/>
          <p:nvPr/>
        </p:nvSpPr>
        <p:spPr>
          <a:xfrm>
            <a:off x="9822766" y="4621603"/>
            <a:ext cx="1876927" cy="18769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27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form in all 50 states</a:t>
            </a:r>
          </a:p>
          <a:p>
            <a:r>
              <a:rPr lang="en-US" dirty="0"/>
              <a:t>Provides same liability protection as a corporation</a:t>
            </a:r>
          </a:p>
          <a:p>
            <a:r>
              <a:rPr lang="en-US" dirty="0"/>
              <a:t>Single-level taxation</a:t>
            </a:r>
          </a:p>
          <a:p>
            <a:r>
              <a:rPr lang="en-US" dirty="0"/>
              <a:t>Often referred to as a combination of partnership and corporation</a:t>
            </a:r>
          </a:p>
          <a:p>
            <a:r>
              <a:rPr lang="en-US" dirty="0"/>
              <a:t>Very easy to manage and run </a:t>
            </a:r>
          </a:p>
          <a:p>
            <a:r>
              <a:rPr lang="en-US" dirty="0"/>
              <a:t>Don’t need annual meeting</a:t>
            </a:r>
          </a:p>
          <a:p>
            <a:r>
              <a:rPr lang="en-US" dirty="0"/>
              <a:t>Most commonly used in real estate </a:t>
            </a:r>
            <a:br>
              <a:rPr lang="en-US" dirty="0"/>
            </a:br>
            <a:r>
              <a:rPr lang="en-US" dirty="0"/>
              <a:t>investing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Limited Liability Company</a:t>
            </a:r>
          </a:p>
        </p:txBody>
      </p:sp>
      <p:sp>
        <p:nvSpPr>
          <p:cNvPr id="7" name="Oval 6"/>
          <p:cNvSpPr/>
          <p:nvPr/>
        </p:nvSpPr>
        <p:spPr>
          <a:xfrm>
            <a:off x="9822766" y="4621603"/>
            <a:ext cx="1876927" cy="18769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7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LLC’s Continued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838200" y="647700"/>
          <a:ext cx="11037887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636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7233"/>
            <a:ext cx="3093388" cy="19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64116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Business/Entity  Structure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421" y="1541417"/>
            <a:ext cx="7251032" cy="4635546"/>
          </a:xfrm>
        </p:spPr>
        <p:txBody>
          <a:bodyPr>
            <a:normAutofit/>
          </a:bodyPr>
          <a:lstStyle/>
          <a:p>
            <a:r>
              <a:rPr lang="en-US" sz="3600" dirty="0"/>
              <a:t>Keep personal finances separate</a:t>
            </a:r>
          </a:p>
          <a:p>
            <a:r>
              <a:rPr lang="en-US" sz="3600" dirty="0"/>
              <a:t>You want an umbrella liability policy</a:t>
            </a:r>
          </a:p>
          <a:p>
            <a:r>
              <a:rPr lang="en-US" sz="3600" dirty="0"/>
              <a:t>You also want to keep each property in a separate LLC</a:t>
            </a:r>
          </a:p>
          <a:p>
            <a:r>
              <a:rPr lang="en-US" sz="3600" dirty="0"/>
              <a:t>Make sure each LLC has a separate bank account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1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755"/>
            <a:ext cx="9075821" cy="1325563"/>
          </a:xfrm>
        </p:spPr>
        <p:txBody>
          <a:bodyPr>
            <a:normAutofit/>
          </a:bodyPr>
          <a:lstStyle/>
          <a:p>
            <a:r>
              <a:rPr lang="en-US" sz="4400" dirty="0"/>
              <a:t>Business/Entity Structure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318"/>
            <a:ext cx="7169727" cy="4938524"/>
          </a:xfrm>
        </p:spPr>
        <p:txBody>
          <a:bodyPr>
            <a:normAutofit/>
          </a:bodyPr>
          <a:lstStyle/>
          <a:p>
            <a:r>
              <a:rPr lang="en-US" dirty="0"/>
              <a:t>Creating a holding company</a:t>
            </a:r>
          </a:p>
          <a:p>
            <a:r>
              <a:rPr lang="en-US" dirty="0"/>
              <a:t>Setting up a management company</a:t>
            </a:r>
          </a:p>
          <a:p>
            <a:pPr lvl="1"/>
            <a:r>
              <a:rPr lang="en-US" i="0" dirty="0"/>
              <a:t>Only manage your own properties</a:t>
            </a:r>
          </a:p>
          <a:p>
            <a:pPr lvl="1"/>
            <a:r>
              <a:rPr lang="en-US" i="0" dirty="0"/>
              <a:t>If you manage someone else’s you need to be a licensed real estate broker</a:t>
            </a:r>
          </a:p>
          <a:p>
            <a:r>
              <a:rPr lang="en-US" dirty="0"/>
              <a:t>Create a construction company</a:t>
            </a:r>
          </a:p>
        </p:txBody>
      </p:sp>
      <p:pic>
        <p:nvPicPr>
          <p:cNvPr id="4" name="Picture 3" descr="safety-helmet-150913__1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9" y="3886200"/>
            <a:ext cx="21971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1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379" y="194102"/>
            <a:ext cx="25125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Holding Company LLC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0842" y="6197616"/>
            <a:ext cx="15186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1761" y="3338286"/>
            <a:ext cx="128776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 Specific LLC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5033" y="3338286"/>
            <a:ext cx="128776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 Specific LLC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0934" y="1602427"/>
            <a:ext cx="1573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LLC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5641" y="1589084"/>
            <a:ext cx="1573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LLC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6477" y="1623778"/>
            <a:ext cx="1573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LLC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8913" y="1589084"/>
            <a:ext cx="15737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 LLC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028959" y="1958416"/>
            <a:ext cx="493834" cy="1379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0"/>
          </p:cNvCxnSpPr>
          <p:nvPr/>
        </p:nvCxnSpPr>
        <p:spPr>
          <a:xfrm flipH="1">
            <a:off x="3455641" y="1993110"/>
            <a:ext cx="298490" cy="1345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0842" y="1963208"/>
            <a:ext cx="396855" cy="1375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1065" y="1993110"/>
            <a:ext cx="858694" cy="1345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868602" y="1025098"/>
            <a:ext cx="2127776" cy="2313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96378" y="1025098"/>
            <a:ext cx="2238654" cy="2313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580842" y="5540925"/>
            <a:ext cx="695344" cy="656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76187" y="5540925"/>
            <a:ext cx="823335" cy="656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86279" y="6119183"/>
            <a:ext cx="15186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8881625" y="5462492"/>
            <a:ext cx="823335" cy="656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183569" y="5462492"/>
            <a:ext cx="695344" cy="656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2"/>
          </p:cNvCxnSpPr>
          <p:nvPr/>
        </p:nvCxnSpPr>
        <p:spPr>
          <a:xfrm flipH="1">
            <a:off x="3224723" y="4261617"/>
            <a:ext cx="230918" cy="1279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78913" y="3984617"/>
            <a:ext cx="150046" cy="1556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55128-044D-4B87-B4DF-FDB0DA7E1B80}"/>
              </a:ext>
            </a:extLst>
          </p:cNvPr>
          <p:cNvSpPr txBox="1"/>
          <p:nvPr/>
        </p:nvSpPr>
        <p:spPr>
          <a:xfrm>
            <a:off x="513667" y="235900"/>
            <a:ext cx="398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Venture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6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Presentation</vt:lpstr>
      <vt:lpstr>PowerPoint Presentation</vt:lpstr>
      <vt:lpstr>Business/Entity Structures</vt:lpstr>
      <vt:lpstr>C Corporation </vt:lpstr>
      <vt:lpstr>S Corporation</vt:lpstr>
      <vt:lpstr>Limited Liability Company</vt:lpstr>
      <vt:lpstr>LLC’s Continued</vt:lpstr>
      <vt:lpstr>Business/Entity  Structure Tips</vt:lpstr>
      <vt:lpstr>Business/Entity Structure Tips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Khleif</dc:creator>
  <cp:lastModifiedBy>Rod Khleif</cp:lastModifiedBy>
  <cp:revision>1</cp:revision>
  <dcterms:created xsi:type="dcterms:W3CDTF">2019-11-03T02:03:51Z</dcterms:created>
  <dcterms:modified xsi:type="dcterms:W3CDTF">2019-11-03T02:05:35Z</dcterms:modified>
</cp:coreProperties>
</file>