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1151" r:id="rId2"/>
    <p:sldId id="1139" r:id="rId3"/>
    <p:sldId id="1140" r:id="rId4"/>
    <p:sldId id="1141" r:id="rId5"/>
    <p:sldId id="1142" r:id="rId6"/>
    <p:sldId id="1143" r:id="rId7"/>
    <p:sldId id="1144" r:id="rId8"/>
    <p:sldId id="114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38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23ECBD-2F70-4AAE-AEA7-E54D0AA36278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319BF-62FC-41AA-AB36-977546862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388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747B73-6B03-4EF3-AD40-683CE00DAB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828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5319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747B73-6B03-4EF3-AD40-683CE00DAB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828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5443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747B73-6B03-4EF3-AD40-683CE00DAB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828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1142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747B73-6B03-4EF3-AD40-683CE00DAB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828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8619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747B73-6B03-4EF3-AD40-683CE00DAB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828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70433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747B73-6B03-4EF3-AD40-683CE00DAB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828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6468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747B73-6B03-4EF3-AD40-683CE00DAB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828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67348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747B73-6B03-4EF3-AD40-683CE00DAB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828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2953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96FE2-E78C-41C4-A935-1D7AA0FE4E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90B9B5-AEA8-45CA-B809-01D7C91C23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EF46A-0002-4F0C-9CA9-4F3EB2872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7122-A036-400F-899E-D97845D68BB3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8388D-2F3C-42CF-943F-262024CEA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CA651-C246-41A6-9F29-F0B363DA3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9074-AEA4-4186-BD93-E268BCC58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4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440A6-DEB3-446D-8AC9-A8563615A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F2DCCA-ED92-4C56-B7EF-8199431F0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62F3A6-E590-4D8F-BA6C-D0F2F33CE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7122-A036-400F-899E-D97845D68BB3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DA8FD3-497E-4A21-981F-F20DC7FFA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4A2B10-D0ED-4089-9787-3213F7A10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9074-AEA4-4186-BD93-E268BCC58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9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AF6692-E078-4867-BD3C-F4790D41A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C0DFB-FBCB-4174-852E-E5277B977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FD27B-F9C1-48E7-9CE0-727014817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7122-A036-400F-899E-D97845D68BB3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D0F53-F152-4FD3-BCC8-942FCC448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1A7C4-ECFB-4CC7-B858-0E3FFD439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9074-AEA4-4186-BD93-E268BCC58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53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V="1">
            <a:off x="1629476" y="1116129"/>
            <a:ext cx="8853467" cy="8098"/>
          </a:xfrm>
          <a:prstGeom prst="line">
            <a:avLst/>
          </a:prstGeom>
          <a:ln w="38100">
            <a:solidFill>
              <a:srgbClr val="333E48">
                <a:alpha val="30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 flipH="1">
            <a:off x="-2" y="709863"/>
            <a:ext cx="96254" cy="764005"/>
          </a:xfrm>
          <a:prstGeom prst="rect">
            <a:avLst/>
          </a:prstGeom>
          <a:solidFill>
            <a:srgbClr val="333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C9398"/>
              </a:solidFill>
              <a:effectLst/>
              <a:uLnTx/>
              <a:uFillTx/>
              <a:latin typeface="Bebas Neue Bold" panose="020B0606020202050201" pitchFamily="34" charset="-94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-2" y="6286500"/>
            <a:ext cx="12192002" cy="571500"/>
          </a:xfrm>
          <a:prstGeom prst="rect">
            <a:avLst/>
          </a:prstGeom>
          <a:solidFill>
            <a:srgbClr val="333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-3" y="6286500"/>
            <a:ext cx="12192002" cy="114300"/>
          </a:xfrm>
          <a:prstGeom prst="rect">
            <a:avLst/>
          </a:prstGeom>
          <a:solidFill>
            <a:srgbClr val="00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5591725" y="6483927"/>
            <a:ext cx="1008546" cy="3740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C Avant Garde Std Bk" panose="020B0502020202020204" pitchFamily="34" charset="0"/>
                <a:ea typeface="+mn-ea"/>
                <a:cs typeface="+mn-cs"/>
              </a:rPr>
              <a:t> </a:t>
            </a:r>
            <a:r>
              <a:rPr kumimoji="0" lang="en-GB" sz="14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TC Avant Garde Std Bk" panose="020B0502020202020204" pitchFamily="34" charset="0"/>
                <a:ea typeface="+mn-ea"/>
                <a:cs typeface="+mn-cs"/>
              </a:rPr>
              <a:t>© 2018 Greysteel</a:t>
            </a:r>
          </a:p>
        </p:txBody>
      </p:sp>
    </p:spTree>
    <p:extLst>
      <p:ext uri="{BB962C8B-B14F-4D97-AF65-F5344CB8AC3E}">
        <p14:creationId xmlns:p14="http://schemas.microsoft.com/office/powerpoint/2010/main" val="3178413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0">
          <p15:clr>
            <a:srgbClr val="FBAE40"/>
          </p15:clr>
        </p15:guide>
        <p15:guide id="3" pos="768">
          <p15:clr>
            <a:srgbClr val="FBAE40"/>
          </p15:clr>
        </p15:guide>
        <p15:guide id="4" pos="14592">
          <p15:clr>
            <a:srgbClr val="FBAE40"/>
          </p15:clr>
        </p15:guide>
        <p15:guide id="5" orient="horz" pos="175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29722-9F33-456D-AC3A-F1322DE03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D78D9-AD63-46C0-B711-536CDD772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CF516-3BA5-46EF-AD61-88237029E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7122-A036-400F-899E-D97845D68BB3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628FD-CF06-4DD6-BEDE-1A2EABFC8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34AC8-1BBD-46FD-9603-B6586199A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9074-AEA4-4186-BD93-E268BCC58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55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7DA35-42E7-4095-B83B-C7C7AC56E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FA5DE5-84EE-4356-B8B2-14BEED5E8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9293D-36D9-4C91-B28D-826893D50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7122-A036-400F-899E-D97845D68BB3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792D0-710E-41C5-9D89-516C2ADDF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04676-AFE6-42CB-A654-7AC9F45FC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9074-AEA4-4186-BD93-E268BCC58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26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C7561-132E-4104-8FE7-69E06D093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1445D-1DB7-4438-AC2E-D1C7266C1C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0F0058-6457-4E23-9B80-83233407AF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933E4-51DE-43BB-B0A0-7972650AC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7122-A036-400F-899E-D97845D68BB3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1D36B6-1B24-47FC-99D8-0D4978304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56FBE8-A2AA-4894-841F-E7FFA4F54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9074-AEA4-4186-BD93-E268BCC58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43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5CB15-2233-4F1E-AE82-359E324B1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8DD27D-DA0E-4451-8B09-CBB4C9112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7D75AF-543C-498D-BC39-59E69B1CFA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F2A013-961F-4BFC-808D-E48AE339B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547A27-7424-4A45-8790-ABDE08C5E1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D68389-7B3D-4D95-B68F-248F4FDDE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7122-A036-400F-899E-D97845D68BB3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82F2D1-A2C3-47FB-B795-4E5135DAE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C26898-1D54-4297-A928-6379B334F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9074-AEA4-4186-BD93-E268BCC58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817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8F968-D3A7-4266-84CE-9829E552B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6E0C76-C92E-4753-B495-ABBA13EAC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7122-A036-400F-899E-D97845D68BB3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115751-DA37-48F0-B0D4-445757E31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16D129-F445-4502-ABB4-9A7328B1A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9074-AEA4-4186-BD93-E268BCC58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43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B2887C-FC9F-4D25-ACCD-FBDC34FC8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7122-A036-400F-899E-D97845D68BB3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A80DE1-3144-46CF-AC53-B2AF02A66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A17A99-17A6-4D0F-A99A-56F8E0B45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9074-AEA4-4186-BD93-E268BCC58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35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7CD10-429F-4155-8611-AAA6CFA5F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DAA67-EE8F-4A29-8711-BFE8B2C22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08D672-F86E-4D12-ABDC-48299EF807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CA57CE-480D-400F-BC42-4567CF185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7122-A036-400F-899E-D97845D68BB3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BA75A4-FD30-4D14-B9CA-C0A78C7E2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EE11AE-1B18-4108-9894-0889FF0F2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9074-AEA4-4186-BD93-E268BCC58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39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1C957-374C-4B5D-8601-3DC3B5625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62D4AC-652E-4721-88DF-A85EDB310E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3A6003-532F-4CEB-BA7C-635B18E863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22957-5F79-4E20-B01A-D55C6BFF4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97122-A036-400F-899E-D97845D68BB3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0D0FD4-F2DC-46E0-A2F3-152930F42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6E03FA-8C96-43E7-9EC3-9261BF870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9074-AEA4-4186-BD93-E268BCC58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7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9145FB-90D8-49D9-8A7A-E4F54C2F5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A9398E-DF22-4588-B905-A81822DAB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90EAB-170A-4C72-9CB6-EA0FFD8114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97122-A036-400F-899E-D97845D68BB3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BBFB2-1FD1-4C0B-8D44-7D983D743A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B3533-73EF-496D-BB69-A9FE134750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39074-AEA4-4186-BD93-E268BCC58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75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650642" y="709863"/>
            <a:ext cx="8890716" cy="20313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TC Avant Garde Std Bk" panose="020B0502020202020204" pitchFamily="34" charset="0"/>
                <a:ea typeface="+mn-ea"/>
                <a:cs typeface="+mn-cs"/>
              </a:rPr>
              <a:t>INTRODUCTION TO MULTIFAMILY FINANCING</a:t>
            </a:r>
          </a:p>
        </p:txBody>
      </p:sp>
      <p:sp>
        <p:nvSpPr>
          <p:cNvPr id="12" name="Rectangle 11"/>
          <p:cNvSpPr/>
          <p:nvPr/>
        </p:nvSpPr>
        <p:spPr>
          <a:xfrm flipH="1">
            <a:off x="-2" y="709863"/>
            <a:ext cx="96254" cy="764005"/>
          </a:xfrm>
          <a:prstGeom prst="rect">
            <a:avLst/>
          </a:prstGeom>
          <a:solidFill>
            <a:srgbClr val="333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C9398"/>
              </a:solidFill>
              <a:effectLst/>
              <a:uLnTx/>
              <a:uFillTx/>
              <a:latin typeface="Bebas Neue Bold" panose="020B0606020202050201" pitchFamily="34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940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629476" y="349675"/>
            <a:ext cx="8756161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50" normalizeH="0" baseline="0" noProof="0" dirty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ITC Avant Garde Std Bk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Major Differences Between Single Family &amp;</a:t>
            </a:r>
            <a:br>
              <a:rPr kumimoji="0" lang="en-US" sz="2400" b="0" i="0" u="none" strike="noStrike" kern="1200" cap="none" spc="50" normalizeH="0" baseline="0" noProof="0" dirty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ITC Avant Garde Std Bk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kumimoji="0" lang="en-US" sz="2400" b="0" i="0" u="none" strike="noStrike" kern="1200" cap="none" spc="50" normalizeH="0" baseline="0" noProof="0" dirty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ITC Avant Garde Std Bk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Multifamily Investment Loans</a:t>
            </a:r>
          </a:p>
        </p:txBody>
      </p:sp>
      <p:sp>
        <p:nvSpPr>
          <p:cNvPr id="12" name="Rectangle 11"/>
          <p:cNvSpPr/>
          <p:nvPr/>
        </p:nvSpPr>
        <p:spPr>
          <a:xfrm flipH="1">
            <a:off x="-2" y="709863"/>
            <a:ext cx="96254" cy="764005"/>
          </a:xfrm>
          <a:prstGeom prst="rect">
            <a:avLst/>
          </a:prstGeom>
          <a:solidFill>
            <a:srgbClr val="333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C9398"/>
              </a:solidFill>
              <a:effectLst/>
              <a:uLnTx/>
              <a:uFillTx/>
              <a:latin typeface="Bebas Neue Bold" panose="020B0606020202050201" pitchFamily="34" charset="-94"/>
              <a:ea typeface="+mn-ea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7A08C79-85A7-4999-9B5B-B3F9F9BCEE48}"/>
              </a:ext>
            </a:extLst>
          </p:cNvPr>
          <p:cNvGraphicFramePr>
            <a:graphicFrameLocks noGrp="1"/>
          </p:cNvGraphicFramePr>
          <p:nvPr/>
        </p:nvGraphicFramePr>
        <p:xfrm>
          <a:off x="609601" y="1390650"/>
          <a:ext cx="10972801" cy="4104896"/>
        </p:xfrm>
        <a:graphic>
          <a:graphicData uri="http://schemas.openxmlformats.org/drawingml/2006/table">
            <a:tbl>
              <a:tblPr firstRow="1" bandRow="1" bandCol="1">
                <a:tableStyleId>{7E9639D4-E3E2-4D34-9284-5A2195B3D0D7}</a:tableStyleId>
              </a:tblPr>
              <a:tblGrid>
                <a:gridCol w="2289048">
                  <a:extLst>
                    <a:ext uri="{9D8B030D-6E8A-4147-A177-3AD203B41FA5}">
                      <a16:colId xmlns:a16="http://schemas.microsoft.com/office/drawing/2014/main" val="972385005"/>
                    </a:ext>
                  </a:extLst>
                </a:gridCol>
                <a:gridCol w="4014216">
                  <a:extLst>
                    <a:ext uri="{9D8B030D-6E8A-4147-A177-3AD203B41FA5}">
                      <a16:colId xmlns:a16="http://schemas.microsoft.com/office/drawing/2014/main" val="3467480676"/>
                    </a:ext>
                  </a:extLst>
                </a:gridCol>
                <a:gridCol w="4669537">
                  <a:extLst>
                    <a:ext uri="{9D8B030D-6E8A-4147-A177-3AD203B41FA5}">
                      <a16:colId xmlns:a16="http://schemas.microsoft.com/office/drawing/2014/main" val="1290666221"/>
                    </a:ext>
                  </a:extLst>
                </a:gridCol>
              </a:tblGrid>
              <a:tr h="626748">
                <a:tc>
                  <a:txBody>
                    <a:bodyPr/>
                    <a:lstStyle/>
                    <a:p>
                      <a:endParaRPr lang="en-US" sz="1200" dirty="0"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>
                    <a:solidFill>
                      <a:srgbClr val="00548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Frutiger LT Std 45 Light" panose="020B0402020204020204" pitchFamily="34" charset="0"/>
                      </a:endParaRPr>
                    </a:p>
                    <a:p>
                      <a:r>
                        <a:rPr lang="en-US" sz="1200" dirty="0">
                          <a:latin typeface="Frutiger LT Std 45 Light" panose="020B0402020204020204" pitchFamily="34" charset="0"/>
                        </a:rPr>
                        <a:t>SINGLE FAMILY</a:t>
                      </a:r>
                    </a:p>
                    <a:p>
                      <a:endParaRPr lang="en-US" sz="1200" dirty="0">
                        <a:solidFill>
                          <a:schemeClr val="bg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>
                    <a:solidFill>
                      <a:srgbClr val="00548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Frutiger LT Std 45 Light" panose="020B0402020204020204" pitchFamily="34" charset="0"/>
                      </a:endParaRPr>
                    </a:p>
                    <a:p>
                      <a:r>
                        <a:rPr lang="en-US" sz="1200" dirty="0">
                          <a:latin typeface="Frutiger LT Std 45 Light" panose="020B0402020204020204" pitchFamily="34" charset="0"/>
                        </a:rPr>
                        <a:t>MULTIFAMILY</a:t>
                      </a:r>
                      <a:endParaRPr lang="en-US" sz="1200" dirty="0">
                        <a:solidFill>
                          <a:schemeClr val="bg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>
                    <a:solidFill>
                      <a:srgbClr val="0054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170138"/>
                  </a:ext>
                </a:extLst>
              </a:tr>
              <a:tr h="316479">
                <a:tc>
                  <a:txBody>
                    <a:bodyPr/>
                    <a:lstStyle/>
                    <a:p>
                      <a:pPr marL="0" marR="0" lvl="0" indent="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Frutiger LT Std 45 Light" panose="020B0402020204020204" pitchFamily="34" charset="0"/>
                        </a:rPr>
                        <a:t>Loan Term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+mn-ea"/>
                          <a:cs typeface="+mn-cs"/>
                        </a:rPr>
                        <a:t>Up to 30 years</a:t>
                      </a:r>
                      <a:endParaRPr lang="en-US" sz="120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+mn-ea"/>
                          <a:cs typeface="+mn-cs"/>
                        </a:rPr>
                        <a:t>3-40 years, most commonly 3-12 years</a:t>
                      </a:r>
                      <a:endParaRPr lang="en-US" sz="120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3594916491"/>
                  </a:ext>
                </a:extLst>
              </a:tr>
              <a:tr h="316479"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+mn-ea"/>
                          <a:cs typeface="+mn-cs"/>
                        </a:rPr>
                        <a:t>Amortization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+mn-ea"/>
                          <a:cs typeface="+mn-cs"/>
                        </a:rPr>
                        <a:t>Up to 30 years</a:t>
                      </a:r>
                      <a:endParaRPr lang="en-US" sz="120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+mn-ea"/>
                          <a:cs typeface="+mn-cs"/>
                        </a:rPr>
                        <a:t>15-40 years, most commonly 20-30 years</a:t>
                      </a:r>
                      <a:endParaRPr lang="en-US" sz="120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717725259"/>
                  </a:ext>
                </a:extLst>
              </a:tr>
              <a:tr h="316479"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+mn-ea"/>
                          <a:cs typeface="+mn-cs"/>
                        </a:rPr>
                        <a:t>Balloon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+mn-ea"/>
                          <a:cs typeface="+mn-cs"/>
                        </a:rPr>
                        <a:t>Typically fully amortizing</a:t>
                      </a:r>
                      <a:endParaRPr lang="en-US" sz="120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Frutiger LT Std 45 Light" panose="020B0402020204020204" pitchFamily="34" charset="0"/>
                        </a:rPr>
                        <a:t>Balance due at end of term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989042153"/>
                  </a:ext>
                </a:extLst>
              </a:tr>
              <a:tr h="316479"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+mn-ea"/>
                          <a:cs typeface="+mn-cs"/>
                        </a:rPr>
                        <a:t>Interest Rate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+mn-ea"/>
                          <a:cs typeface="+mn-cs"/>
                        </a:rPr>
                        <a:t>Floating and fixed</a:t>
                      </a:r>
                      <a:endParaRPr lang="en-US" sz="120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Frutiger LT Std 45 Light" panose="020B0402020204020204" pitchFamily="34" charset="0"/>
                        </a:rPr>
                        <a:t>Floating or fixed during term of loan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226715752"/>
                  </a:ext>
                </a:extLst>
              </a:tr>
              <a:tr h="316479"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+mn-ea"/>
                          <a:cs typeface="+mn-cs"/>
                        </a:rPr>
                        <a:t>Interest Only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+mn-ea"/>
                          <a:cs typeface="+mn-cs"/>
                        </a:rPr>
                        <a:t>Typically not</a:t>
                      </a:r>
                      <a:endParaRPr lang="en-US" sz="120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+mn-ea"/>
                          <a:cs typeface="+mn-cs"/>
                        </a:rPr>
                        <a:t>Typically up to 5 years</a:t>
                      </a:r>
                      <a:endParaRPr lang="en-US" sz="120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3769762724"/>
                  </a:ext>
                </a:extLst>
              </a:tr>
              <a:tr h="31647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Frutiger LT Std 45 Light" panose="020B0402020204020204" pitchFamily="34" charset="0"/>
                        </a:rPr>
                        <a:t>Prepayment Penalty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+mn-ea"/>
                          <a:cs typeface="+mn-cs"/>
                        </a:rPr>
                        <a:t>Typically none</a:t>
                      </a:r>
                      <a:endParaRPr lang="en-US" sz="120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+mn-ea"/>
                          <a:cs typeface="+mn-cs"/>
                        </a:rPr>
                        <a:t>Step-down prepayment or yield maintenance</a:t>
                      </a:r>
                      <a:endParaRPr lang="en-US" sz="120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352821800"/>
                  </a:ext>
                </a:extLst>
              </a:tr>
              <a:tr h="31647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Frutiger LT Std 45 Light" panose="020B0402020204020204" pitchFamily="34" charset="0"/>
                        </a:rPr>
                        <a:t>Leverage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Frutiger LT Std 45 Light" panose="020B0402020204020204" pitchFamily="34" charset="0"/>
                        </a:rPr>
                        <a:t>Up to 97%, typically 80%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Frutiger LT Std 45 Light" panose="020B0402020204020204" pitchFamily="34" charset="0"/>
                        </a:rPr>
                        <a:t>Up to 90%, typically max. 80%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764314357"/>
                  </a:ext>
                </a:extLst>
              </a:tr>
              <a:tr h="316479"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+mn-ea"/>
                          <a:cs typeface="+mn-cs"/>
                        </a:rPr>
                        <a:t>Recourse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Frutiger LT Std 45 Light" panose="020B0402020204020204" pitchFamily="34" charset="0"/>
                        </a:rPr>
                        <a:t>Yes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Frutiger LT Std 45 Light" panose="020B0402020204020204" pitchFamily="34" charset="0"/>
                        </a:rPr>
                        <a:t>Some programs non-recourse (excluding “bad boy” carve-outs)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25013947"/>
                  </a:ext>
                </a:extLst>
              </a:tr>
              <a:tr h="946316"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+mn-ea"/>
                          <a:cs typeface="+mn-cs"/>
                        </a:rPr>
                        <a:t>Loan Qualification Of Borrower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Frutiger LT Std 45 Light" panose="020B0402020204020204" pitchFamily="34" charset="0"/>
                        </a:rPr>
                        <a:t>-Borrower’s “global” DTI (Debt to income) ratio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Frutiger LT Std 45 Light" panose="020B0402020204020204" pitchFamily="34" charset="0"/>
                        </a:rPr>
                        <a:t>-All of borrower’s income and debt service goes into DTI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Property level NOI (net operating income),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applying DSCR (debt service coverage ratio)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Frutiger LT Std 45 Light" panose="020B0402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Net worth of guarantors (typically 100% of loan amount)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Frutiger LT Std 45 Light" panose="020B0402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Liquidity of guarantors post closing (typically 10% of loan amount)</a:t>
                      </a:r>
                      <a:endParaRPr lang="en-US" sz="1200" dirty="0">
                        <a:solidFill>
                          <a:schemeClr val="tx1"/>
                        </a:solidFill>
                        <a:latin typeface="Frutiger LT Std 45 Light" panose="020B0402020204020204" pitchFamily="34" charset="0"/>
                      </a:endParaRP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3513442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6505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629475" y="722533"/>
            <a:ext cx="889071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50" normalizeH="0" baseline="0" noProof="0" dirty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ITC Avant Garde Std Bk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Multifamily Lending Sources</a:t>
            </a:r>
          </a:p>
        </p:txBody>
      </p:sp>
      <p:sp>
        <p:nvSpPr>
          <p:cNvPr id="12" name="Rectangle 11"/>
          <p:cNvSpPr/>
          <p:nvPr/>
        </p:nvSpPr>
        <p:spPr>
          <a:xfrm flipH="1">
            <a:off x="-2" y="709863"/>
            <a:ext cx="96254" cy="764005"/>
          </a:xfrm>
          <a:prstGeom prst="rect">
            <a:avLst/>
          </a:prstGeom>
          <a:solidFill>
            <a:srgbClr val="333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C9398"/>
              </a:solidFill>
              <a:effectLst/>
              <a:uLnTx/>
              <a:uFillTx/>
              <a:latin typeface="Bebas Neue Bold" panose="020B0606020202050201" pitchFamily="34" charset="-9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07792" y="1399411"/>
            <a:ext cx="7612399" cy="5315714"/>
          </a:xfrm>
          <a:prstGeom prst="rect">
            <a:avLst/>
          </a:prstGeom>
          <a:noFill/>
        </p:spPr>
        <p:txBody>
          <a:bodyPr wrap="square" lIns="0" tIns="0" rIns="0" bIns="0" numCol="1" spcCol="2286000" rtlCol="0">
            <a:no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Banks (mostly regional and community banks, national banks typically not ideal source)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Agencies (Freddie Mac, Fannie Mae, HUD)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Life Insurance Companies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CMBS (Collateralized Mortgage Backed Securities) Lenders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Debt Funds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Capital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9475" y="1390650"/>
            <a:ext cx="913548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08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629475" y="349862"/>
            <a:ext cx="8866670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50" normalizeH="0" baseline="0" noProof="0" dirty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ITC Avant Garde Std Bk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Comparison of the Major Lending Sources for </a:t>
            </a:r>
            <a:br>
              <a:rPr kumimoji="0" lang="en-US" sz="2400" b="0" i="0" u="none" strike="noStrike" kern="1200" cap="none" spc="50" normalizeH="0" baseline="0" noProof="0" dirty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ITC Avant Garde Std Bk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kumimoji="0" lang="en-US" sz="2400" b="0" i="0" u="none" strike="noStrike" kern="1200" cap="none" spc="50" normalizeH="0" baseline="0" noProof="0" dirty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ITC Avant Garde Std Bk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Multifamily Properties</a:t>
            </a:r>
          </a:p>
        </p:txBody>
      </p:sp>
      <p:sp>
        <p:nvSpPr>
          <p:cNvPr id="12" name="Rectangle 11"/>
          <p:cNvSpPr/>
          <p:nvPr/>
        </p:nvSpPr>
        <p:spPr>
          <a:xfrm flipH="1">
            <a:off x="-2" y="709863"/>
            <a:ext cx="96254" cy="764005"/>
          </a:xfrm>
          <a:prstGeom prst="rect">
            <a:avLst/>
          </a:prstGeom>
          <a:solidFill>
            <a:srgbClr val="333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C9398"/>
              </a:solidFill>
              <a:effectLst/>
              <a:uLnTx/>
              <a:uFillTx/>
              <a:latin typeface="Bebas Neue Bold" panose="020B0606020202050201" pitchFamily="34" charset="-94"/>
              <a:ea typeface="+mn-ea"/>
              <a:cs typeface="+mn-cs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46DD21F-113D-4F2C-B451-3ACB22C2E31F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1194707"/>
          <a:ext cx="10972803" cy="4871956"/>
        </p:xfrm>
        <a:graphic>
          <a:graphicData uri="http://schemas.openxmlformats.org/drawingml/2006/table">
            <a:tbl>
              <a:tblPr firstRow="1" firstCol="1" bandRow="1" bandCol="1">
                <a:tableStyleId>{7E9639D4-E3E2-4D34-9284-5A2195B3D0D7}</a:tableStyleId>
              </a:tblPr>
              <a:tblGrid>
                <a:gridCol w="1815952">
                  <a:extLst>
                    <a:ext uri="{9D8B030D-6E8A-4147-A177-3AD203B41FA5}">
                      <a16:colId xmlns:a16="http://schemas.microsoft.com/office/drawing/2014/main" val="2885623209"/>
                    </a:ext>
                  </a:extLst>
                </a:gridCol>
                <a:gridCol w="1233477">
                  <a:extLst>
                    <a:ext uri="{9D8B030D-6E8A-4147-A177-3AD203B41FA5}">
                      <a16:colId xmlns:a16="http://schemas.microsoft.com/office/drawing/2014/main" val="1071976760"/>
                    </a:ext>
                  </a:extLst>
                </a:gridCol>
                <a:gridCol w="902461">
                  <a:extLst>
                    <a:ext uri="{9D8B030D-6E8A-4147-A177-3AD203B41FA5}">
                      <a16:colId xmlns:a16="http://schemas.microsoft.com/office/drawing/2014/main" val="1516653002"/>
                    </a:ext>
                  </a:extLst>
                </a:gridCol>
                <a:gridCol w="1007714">
                  <a:extLst>
                    <a:ext uri="{9D8B030D-6E8A-4147-A177-3AD203B41FA5}">
                      <a16:colId xmlns:a16="http://schemas.microsoft.com/office/drawing/2014/main" val="4275819386"/>
                    </a:ext>
                  </a:extLst>
                </a:gridCol>
                <a:gridCol w="1008879">
                  <a:extLst>
                    <a:ext uri="{9D8B030D-6E8A-4147-A177-3AD203B41FA5}">
                      <a16:colId xmlns:a16="http://schemas.microsoft.com/office/drawing/2014/main" val="3981317293"/>
                    </a:ext>
                  </a:extLst>
                </a:gridCol>
                <a:gridCol w="793080">
                  <a:extLst>
                    <a:ext uri="{9D8B030D-6E8A-4147-A177-3AD203B41FA5}">
                      <a16:colId xmlns:a16="http://schemas.microsoft.com/office/drawing/2014/main" val="162978622"/>
                    </a:ext>
                  </a:extLst>
                </a:gridCol>
                <a:gridCol w="746471">
                  <a:extLst>
                    <a:ext uri="{9D8B030D-6E8A-4147-A177-3AD203B41FA5}">
                      <a16:colId xmlns:a16="http://schemas.microsoft.com/office/drawing/2014/main" val="918838905"/>
                    </a:ext>
                  </a:extLst>
                </a:gridCol>
                <a:gridCol w="1588856">
                  <a:extLst>
                    <a:ext uri="{9D8B030D-6E8A-4147-A177-3AD203B41FA5}">
                      <a16:colId xmlns:a16="http://schemas.microsoft.com/office/drawing/2014/main" val="3223273258"/>
                    </a:ext>
                  </a:extLst>
                </a:gridCol>
                <a:gridCol w="933932">
                  <a:extLst>
                    <a:ext uri="{9D8B030D-6E8A-4147-A177-3AD203B41FA5}">
                      <a16:colId xmlns:a16="http://schemas.microsoft.com/office/drawing/2014/main" val="3292816136"/>
                    </a:ext>
                  </a:extLst>
                </a:gridCol>
                <a:gridCol w="941981">
                  <a:extLst>
                    <a:ext uri="{9D8B030D-6E8A-4147-A177-3AD203B41FA5}">
                      <a16:colId xmlns:a16="http://schemas.microsoft.com/office/drawing/2014/main" val="3764772668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Lender Type</a:t>
                      </a:r>
                      <a:endParaRPr lang="en-US" sz="1100" dirty="0"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>
                    <a:solidFill>
                      <a:srgbClr val="00548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Select Multifamily Loan Programs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>
                    <a:solidFill>
                      <a:srgbClr val="00548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Frutiger LT Std 45 Light" panose="020B0402020204020204" pitchFamily="34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Frutiger LT Std 45 Light" panose="020B0402020204020204" pitchFamily="34" charset="0"/>
                        </a:rPr>
                        <a:t>Term</a:t>
                      </a:r>
                      <a:endParaRPr lang="en-US" sz="1100" dirty="0"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>
                    <a:solidFill>
                      <a:srgbClr val="00548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Typical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Max. LTV</a:t>
                      </a:r>
                      <a:endParaRPr lang="en-US" sz="1100" dirty="0"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>
                    <a:solidFill>
                      <a:srgbClr val="00548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Max. Amortization</a:t>
                      </a:r>
                      <a:endParaRPr lang="en-US" sz="1100" dirty="0"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>
                    <a:solidFill>
                      <a:srgbClr val="00548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Typical Debt Service Coverage</a:t>
                      </a:r>
                      <a:endParaRPr lang="en-US" sz="1100" dirty="0"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>
                    <a:solidFill>
                      <a:srgbClr val="00548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Non-Recourse</a:t>
                      </a:r>
                      <a:endParaRPr lang="en-US" sz="1100" dirty="0"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>
                    <a:solidFill>
                      <a:srgbClr val="00548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Prepayment Penalty</a:t>
                      </a:r>
                      <a:endParaRPr lang="en-US" sz="1100" dirty="0"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>
                    <a:solidFill>
                      <a:srgbClr val="00548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Frutiger LT Std 45 Light" panose="020B040202020402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Typical Max. Soft Rehab Funds / Unit</a:t>
                      </a:r>
                      <a:endParaRPr lang="en-US" sz="1100" dirty="0"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>
                    <a:solidFill>
                      <a:srgbClr val="00548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Frutiger LT Std 45 Light" panose="020B0402020204020204" pitchFamily="34" charset="0"/>
                        </a:rPr>
                        <a:t>Loan Amount</a:t>
                      </a:r>
                      <a:endParaRPr lang="en-US" sz="1100" dirty="0"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>
                    <a:solidFill>
                      <a:srgbClr val="0054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2833388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Fannie Mae</a:t>
                      </a:r>
                      <a:endParaRPr lang="en-US" sz="11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Small Balance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 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5-30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80%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30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1.25x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Yes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Yield maintenance or declining prepay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$5,000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$1-5M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(DFW: $1-3M)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extLst>
                  <a:ext uri="{0D108BD9-81ED-4DB2-BD59-A6C34878D82A}">
                    <a16:rowId xmlns:a16="http://schemas.microsoft.com/office/drawing/2014/main" val="2131171432"/>
                  </a:ext>
                </a:extLst>
              </a:tr>
              <a:tr h="2437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 </a:t>
                      </a:r>
                      <a:endParaRPr lang="en-US" sz="11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DUS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5-30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80%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30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1.25x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Yes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Yield maintenance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$5,000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$3M+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extLst>
                  <a:ext uri="{0D108BD9-81ED-4DB2-BD59-A6C34878D82A}">
                    <a16:rowId xmlns:a16="http://schemas.microsoft.com/office/drawing/2014/main" val="227129083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 </a:t>
                      </a:r>
                      <a:endParaRPr lang="en-US" sz="11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7-year adjustable rate with conversion option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7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80%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30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1.00x (at max. rate)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Yes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1% after 1 year lockout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$5,000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$1M+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extLst>
                  <a:ext uri="{0D108BD9-81ED-4DB2-BD59-A6C34878D82A}">
                    <a16:rowId xmlns:a16="http://schemas.microsoft.com/office/drawing/2014/main" val="230086258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Freddie Mac</a:t>
                      </a:r>
                      <a:endParaRPr lang="en-US" sz="11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Small Balance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5-10 years with hybrid option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80%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30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1.20x (1.25x in DFW)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Yes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Declining or yield maintenance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None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$1-7.5M (most markets: up to $6M)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extLst>
                  <a:ext uri="{0D108BD9-81ED-4DB2-BD59-A6C34878D82A}">
                    <a16:rowId xmlns:a16="http://schemas.microsoft.com/office/drawing/2014/main" val="424791862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 </a:t>
                      </a:r>
                      <a:endParaRPr lang="en-US" sz="11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Fixed Rate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5-30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80% (75% for 5 yr term)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30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1.25x (1.30x for 5 yr term)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Yes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Defeasance or yield maintenance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None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$1M+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extLst>
                  <a:ext uri="{0D108BD9-81ED-4DB2-BD59-A6C34878D82A}">
                    <a16:rowId xmlns:a16="http://schemas.microsoft.com/office/drawing/2014/main" val="588700614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 </a:t>
                      </a:r>
                      <a:endParaRPr lang="en-US" sz="11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Floating rate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5, 7, 10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80% (75% for 5 yr term)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30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1.05x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Yes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Varies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None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$1M+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extLst>
                  <a:ext uri="{0D108BD9-81ED-4DB2-BD59-A6C34878D82A}">
                    <a16:rowId xmlns:a16="http://schemas.microsoft.com/office/drawing/2014/main" val="56925098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FHA</a:t>
                      </a:r>
                      <a:endParaRPr lang="en-US" sz="11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223(f)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Up to 35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83.3% (87% -90% affordable)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35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1.176x (1.11-1.15x affordable)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Yes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Varies – generally declining 10% to 1% after lockout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Varies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Typically $5M+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extLst>
                  <a:ext uri="{0D108BD9-81ED-4DB2-BD59-A6C34878D82A}">
                    <a16:rowId xmlns:a16="http://schemas.microsoft.com/office/drawing/2014/main" val="242686652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CMBS (Collateralized mortgage-backed securities)</a:t>
                      </a:r>
                      <a:endParaRPr lang="en-US" sz="11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Fixed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5-10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70-75%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20-30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1.10x – 1.30x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Yes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Defeasance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Varies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$3M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extLst>
                  <a:ext uri="{0D108BD9-81ED-4DB2-BD59-A6C34878D82A}">
                    <a16:rowId xmlns:a16="http://schemas.microsoft.com/office/drawing/2014/main" val="2183341085"/>
                  </a:ext>
                </a:extLst>
              </a:tr>
              <a:tr h="1827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Banks &amp; Private Lenders</a:t>
                      </a:r>
                      <a:endParaRPr lang="en-US" sz="11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Fixed and floating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3-20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70-75%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20-30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1.10x – 1.30x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Varies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Varies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Varies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$500,000+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extLst>
                  <a:ext uri="{0D108BD9-81ED-4DB2-BD59-A6C34878D82A}">
                    <a16:rowId xmlns:a16="http://schemas.microsoft.com/office/drawing/2014/main" val="3263528479"/>
                  </a:ext>
                </a:extLst>
              </a:tr>
              <a:tr h="1934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Life Insurance Companies</a:t>
                      </a:r>
                      <a:endParaRPr lang="en-US" sz="11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Fixed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5-20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65-70%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20-30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1.25x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Yes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Varies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Varies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$5M+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extLst>
                  <a:ext uri="{0D108BD9-81ED-4DB2-BD59-A6C34878D82A}">
                    <a16:rowId xmlns:a16="http://schemas.microsoft.com/office/drawing/2014/main" val="1690016496"/>
                  </a:ext>
                </a:extLst>
              </a:tr>
              <a:tr h="2437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Bridge</a:t>
                      </a:r>
                      <a:endParaRPr lang="en-US" sz="11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Floating with cap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1-5 years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65-80% LTC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I/O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Varies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Yes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Varies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Varies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utiger LT Std 45 Light" panose="020B0402020204020204" pitchFamily="34" charset="0"/>
                        </a:rPr>
                        <a:t>$2M+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utiger LT Std 45 Light" panose="020B0402020204020204" pitchFamily="34" charset="0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4290" marR="34290" marT="0" marB="0"/>
                </a:tc>
                <a:extLst>
                  <a:ext uri="{0D108BD9-81ED-4DB2-BD59-A6C34878D82A}">
                    <a16:rowId xmlns:a16="http://schemas.microsoft.com/office/drawing/2014/main" val="1676697935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2D4909E4-BCB9-46AC-BBAB-32331EF65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3100" y="2114100"/>
            <a:ext cx="92398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45720" tIns="22860" rIns="45720" bIns="228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9373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699814" y="464239"/>
            <a:ext cx="889986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50" normalizeH="0" baseline="0" noProof="0" dirty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ITC Avant Garde Std Bk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Main lending sources for new entrants into multifamily</a:t>
            </a:r>
            <a:r>
              <a:rPr kumimoji="0" lang="en-US" sz="1200" b="0" i="0" u="none" strike="noStrike" kern="1200" cap="none" spc="50" normalizeH="0" baseline="0" noProof="0" dirty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ITC Avant Garde Std Bk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kumimoji="0" lang="en-US" sz="3000" b="0" i="0" u="none" strike="noStrike" kern="1200" cap="none" spc="50" normalizeH="0" baseline="0" noProof="0" dirty="0">
              <a:ln>
                <a:noFill/>
              </a:ln>
              <a:solidFill>
                <a:srgbClr val="333E48"/>
              </a:solidFill>
              <a:effectLst/>
              <a:uLnTx/>
              <a:uFillTx/>
              <a:latin typeface="ITC Avant Garde Std Bk" panose="020B0502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-2" y="709863"/>
            <a:ext cx="96254" cy="764005"/>
          </a:xfrm>
          <a:prstGeom prst="rect">
            <a:avLst/>
          </a:prstGeom>
          <a:solidFill>
            <a:srgbClr val="333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C9398"/>
              </a:solidFill>
              <a:effectLst/>
              <a:uLnTx/>
              <a:uFillTx/>
              <a:latin typeface="Bebas Neue Bold" panose="020B0606020202050201" pitchFamily="34" charset="-9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39709" y="1236170"/>
            <a:ext cx="3492722" cy="1566871"/>
          </a:xfrm>
          <a:prstGeom prst="rect">
            <a:avLst/>
          </a:prstGeom>
          <a:noFill/>
        </p:spPr>
        <p:txBody>
          <a:bodyPr wrap="square" lIns="0" tIns="0" rIns="0" bIns="0" numCol="1" spcCol="228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5565A"/>
                </a:solidFill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FREDDIE MAC SBL (Small Balance Loans)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Non recourse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Up to 80% LTV 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5-10 years fixed, hybrid option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 years amortization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Interest only up to 3 years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Interest rate locked at application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Step-down or yield maintenance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Rehab cost not included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Must be stabilized (90/90 rule)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Net Worth &gt;= Loan Amount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Post-closing liquidity &gt;= 9 months P&amp;I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Prior MF ownership not required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Third-party management usually required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85861" y="1239408"/>
            <a:ext cx="3731708" cy="3343188"/>
          </a:xfrm>
          <a:prstGeom prst="rect">
            <a:avLst/>
          </a:prstGeom>
          <a:noFill/>
        </p:spPr>
        <p:txBody>
          <a:bodyPr wrap="square" lIns="0" tIns="0" rIns="0" bIns="0" numCol="1" spcCol="228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FANNIE SMALL LOANS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Non recourse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Up to 80% (the lower of LTV and LTC) 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5-12+ years fixed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 years amortization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Interest only usually up to 3 years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Interest rate risk exposure after application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Yield maintenance prepayment penalty only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Rehab cost not included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Must be stabilized (90/90 rule)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Net Worth &gt;= Loan Amount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Post-closing liquidity &gt;= 10% of loan amount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Prior MF ownership typically required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Third-party management usually required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9209" y="1243867"/>
            <a:ext cx="3007069" cy="1566871"/>
          </a:xfrm>
          <a:prstGeom prst="rect">
            <a:avLst/>
          </a:prstGeom>
          <a:noFill/>
        </p:spPr>
        <p:txBody>
          <a:bodyPr wrap="square" lIns="0" tIns="0" rIns="0" bIns="0" numCol="1" spcCol="228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5565A"/>
                </a:solidFill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BANKS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Mostly personal recourse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Usually 70-75% maximum LTV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3-7 years fixed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20-25 years amortization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Interest only very limited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Interest locked at application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Flexible prepayment penalties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Rehab costs often financed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Non-stabilized properties ok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Flexible net worth requirement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Flexible post-closing liquidity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Prior MF ownership not required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Third-party management sometimes waived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5565A"/>
              </a:solidFill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55565A"/>
              </a:solidFill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69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629475" y="722533"/>
            <a:ext cx="886667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50" normalizeH="0" baseline="0" noProof="0" dirty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ITC Avant Garde Std Bk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Main Borrower Requirements:</a:t>
            </a:r>
          </a:p>
        </p:txBody>
      </p:sp>
      <p:sp>
        <p:nvSpPr>
          <p:cNvPr id="12" name="Rectangle 11"/>
          <p:cNvSpPr/>
          <p:nvPr/>
        </p:nvSpPr>
        <p:spPr>
          <a:xfrm flipH="1">
            <a:off x="-2" y="709863"/>
            <a:ext cx="96254" cy="764005"/>
          </a:xfrm>
          <a:prstGeom prst="rect">
            <a:avLst/>
          </a:prstGeom>
          <a:solidFill>
            <a:srgbClr val="333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C9398"/>
              </a:solidFill>
              <a:effectLst/>
              <a:uLnTx/>
              <a:uFillTx/>
              <a:latin typeface="Bebas Neue Bold" panose="020B0606020202050201" pitchFamily="34" charset="-9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8648" y="1390650"/>
            <a:ext cx="7597497" cy="2038350"/>
          </a:xfrm>
          <a:prstGeom prst="rect">
            <a:avLst/>
          </a:prstGeom>
          <a:noFill/>
        </p:spPr>
        <p:txBody>
          <a:bodyPr wrap="square" lIns="0" tIns="0" rIns="0" bIns="0" numCol="1" spcCol="2286000" rtlCol="0">
            <a:no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5565A"/>
                </a:solidFill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Usually an entity (corporation, LLC, LP, GP, Trust, TIC (usually limited to a small number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5565A"/>
                </a:solidFill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5565A"/>
                </a:solidFill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 co-tenants)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55565A"/>
              </a:solidFill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5565A"/>
                </a:solidFill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Some lenders/programs allow individuals as borrowers but single asset entities are preferred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5565A"/>
                </a:solidFill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5565A"/>
                </a:solidFill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 recommended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9475" y="1390650"/>
            <a:ext cx="899274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40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629475" y="720295"/>
            <a:ext cx="889986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50" normalizeH="0" baseline="0" noProof="0" dirty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ITC Avant Garde Std Bk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Main Borrower Principal Requirements </a:t>
            </a:r>
            <a:r>
              <a:rPr kumimoji="0" lang="en-US" sz="1200" b="0" i="0" u="none" strike="noStrike" kern="1200" cap="none" spc="50" normalizeH="0" baseline="0" noProof="0" dirty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ITC Avant Garde Std Bk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(AKA Key Principal)</a:t>
            </a:r>
            <a:endParaRPr kumimoji="0" lang="en-US" sz="3000" b="0" i="0" u="none" strike="noStrike" kern="1200" cap="none" spc="50" normalizeH="0" baseline="0" noProof="0" dirty="0">
              <a:ln>
                <a:noFill/>
              </a:ln>
              <a:solidFill>
                <a:srgbClr val="333E48"/>
              </a:solidFill>
              <a:effectLst/>
              <a:uLnTx/>
              <a:uFillTx/>
              <a:latin typeface="ITC Avant Garde Std Bk" panose="020B0502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-2" y="709863"/>
            <a:ext cx="96254" cy="764005"/>
          </a:xfrm>
          <a:prstGeom prst="rect">
            <a:avLst/>
          </a:prstGeom>
          <a:solidFill>
            <a:srgbClr val="333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C9398"/>
              </a:solidFill>
              <a:effectLst/>
              <a:uLnTx/>
              <a:uFillTx/>
              <a:latin typeface="Bebas Neue Bold" panose="020B0606020202050201" pitchFamily="34" charset="-9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89504" y="1390650"/>
            <a:ext cx="7606641" cy="1566871"/>
          </a:xfrm>
          <a:prstGeom prst="rect">
            <a:avLst/>
          </a:prstGeom>
          <a:noFill/>
        </p:spPr>
        <p:txBody>
          <a:bodyPr wrap="square" lIns="0" tIns="0" rIns="0" bIns="0" numCol="1" spcCol="2286000" rtlCol="0">
            <a:no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All managing members, general partners, trustees (anyone taking a “managing” role) in borrowing entity; lender has discretion to identify borrower principals 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Anyone investing 25%+ in borrowing entity (threshold may be lower depending on program or for non-U.S. persons)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9475" y="1390650"/>
            <a:ext cx="913548" cy="914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9475" y="3190236"/>
            <a:ext cx="914400" cy="91440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2889504" y="3190236"/>
            <a:ext cx="7606641" cy="3343188"/>
          </a:xfrm>
          <a:prstGeom prst="rect">
            <a:avLst/>
          </a:prstGeom>
          <a:noFill/>
        </p:spPr>
        <p:txBody>
          <a:bodyPr wrap="square" lIns="0" tIns="0" rIns="0" bIns="0" numCol="1" spcCol="2286000" rtlCol="0">
            <a:no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Net Worth: Equal or higher than loan amount (homestead typically excluded)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Post-closing liquidity (retirement accounts are excluded): Typically 10%+ of loan amount - 9 months P&amp;I (Freddie SBL)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net worth and liquidity of multiple guarantors can be combined to meet requirement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Credit scores: Typically 650+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 foreclosures, bankruptcies, defaults, etc. for the past 7 to 10 years</a:t>
            </a:r>
          </a:p>
        </p:txBody>
      </p:sp>
    </p:spTree>
    <p:extLst>
      <p:ext uri="{BB962C8B-B14F-4D97-AF65-F5344CB8AC3E}">
        <p14:creationId xmlns:p14="http://schemas.microsoft.com/office/powerpoint/2010/main" val="2069644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629475" y="719007"/>
            <a:ext cx="886667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50" normalizeH="0" baseline="0" noProof="0" dirty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ITC Avant Garde Std Bk" panose="020B0502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Pointers:</a:t>
            </a:r>
          </a:p>
        </p:txBody>
      </p:sp>
      <p:sp>
        <p:nvSpPr>
          <p:cNvPr id="12" name="Rectangle 11"/>
          <p:cNvSpPr/>
          <p:nvPr/>
        </p:nvSpPr>
        <p:spPr>
          <a:xfrm flipH="1">
            <a:off x="-2" y="709863"/>
            <a:ext cx="96254" cy="764005"/>
          </a:xfrm>
          <a:prstGeom prst="rect">
            <a:avLst/>
          </a:prstGeom>
          <a:solidFill>
            <a:srgbClr val="333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C9398"/>
              </a:solidFill>
              <a:effectLst/>
              <a:uLnTx/>
              <a:uFillTx/>
              <a:latin typeface="Bebas Neue Bold" panose="020B0606020202050201" pitchFamily="34" charset="-9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07792" y="1390650"/>
            <a:ext cx="7588353" cy="4910058"/>
          </a:xfrm>
          <a:prstGeom prst="rect">
            <a:avLst/>
          </a:prstGeom>
          <a:noFill/>
        </p:spPr>
        <p:txBody>
          <a:bodyPr wrap="square" lIns="0" tIns="0" rIns="0" bIns="0" numCol="1" spcCol="2286000" rtlCol="0">
            <a:no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Engage team members (legal counsel, loan broker, insurance broker, property management company) early in the process – THIS IS A TEAM SPORT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kumimoji="0" lang="en-US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Prior multifamily experience is required for some loan programs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kumimoji="0" lang="en-US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Freddie SBL is easier to get qualified for as a first time sponsor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kumimoji="0" lang="en-US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In-place P&amp;L and Pro Forma of OM are likely very different than how lenders underwrite the deal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kumimoji="0" lang="en-US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Ask lender/loan broker and property management company to review your underwriting prior to submitting an offer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kumimoji="0" lang="en-US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you syndicate, make sure that you follow the law to the dot and engage an SEC lawyer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guiding you along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kumimoji="0" lang="en-US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utiger LT Std 45 Light" panose="020B0402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Have your co-guarantors lined up early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5565A"/>
              </a:solidFill>
              <a:effectLst/>
              <a:uLnTx/>
              <a:uFillTx/>
              <a:latin typeface="Frutiger LT Std 45 Light" panose="020B0402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" name="Picture 1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629475" y="13906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706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1087</Words>
  <Application>Microsoft Office PowerPoint</Application>
  <PresentationFormat>Widescreen</PresentationFormat>
  <Paragraphs>261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Bebas Neue Bold</vt:lpstr>
      <vt:lpstr>Calibri</vt:lpstr>
      <vt:lpstr>Calibri Light</vt:lpstr>
      <vt:lpstr>Frutiger LT Std 45 Light</vt:lpstr>
      <vt:lpstr>ITC Avant Garde Std Bk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 Khleif</dc:creator>
  <cp:lastModifiedBy>Rod Khleif</cp:lastModifiedBy>
  <cp:revision>2</cp:revision>
  <dcterms:created xsi:type="dcterms:W3CDTF">2019-11-04T02:05:55Z</dcterms:created>
  <dcterms:modified xsi:type="dcterms:W3CDTF">2019-11-04T02:12:46Z</dcterms:modified>
</cp:coreProperties>
</file>