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&amp;ehk=acUheqXjco" ContentType="image/jpeg"/>
  <Default Extension="jpg&amp;ehk=tq4UTspHLNfr4jxQCUb3wg&amp;r=0&amp;pid=OfficeInsert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0" r:id="rId2"/>
    <p:sldId id="431" r:id="rId3"/>
    <p:sldId id="432" r:id="rId4"/>
    <p:sldId id="433" r:id="rId5"/>
    <p:sldId id="434" r:id="rId6"/>
    <p:sldId id="435" r:id="rId7"/>
    <p:sldId id="436" r:id="rId8"/>
    <p:sldId id="437" r:id="rId9"/>
    <p:sldId id="438" r:id="rId10"/>
    <p:sldId id="569" r:id="rId11"/>
    <p:sldId id="570" r:id="rId12"/>
    <p:sldId id="444" r:id="rId13"/>
    <p:sldId id="441" r:id="rId14"/>
    <p:sldId id="622" r:id="rId15"/>
    <p:sldId id="449" r:id="rId16"/>
    <p:sldId id="450" r:id="rId17"/>
    <p:sldId id="572" r:id="rId18"/>
    <p:sldId id="707" r:id="rId19"/>
    <p:sldId id="448" r:id="rId20"/>
    <p:sldId id="451" r:id="rId21"/>
    <p:sldId id="452" r:id="rId22"/>
    <p:sldId id="5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46AA35-BB13-49F4-97CB-B340C62ACC82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5A2CB91-73A2-4027-8FB2-E2FC87FEE933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accent5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91440" tIns="0" rIns="91440" bIns="0" anchor="t" anchorCtr="0"/>
        <a:lstStyle/>
        <a:p>
          <a:pPr algn="ctr"/>
          <a:r>
            <a:rPr lang="en-US" sz="3200" b="1" baseline="0" dirty="0">
              <a:solidFill>
                <a:schemeClr val="tx1"/>
              </a:solidFill>
            </a:rPr>
            <a:t>DSCR </a:t>
          </a:r>
        </a:p>
        <a:p>
          <a:pPr algn="ctr"/>
          <a:r>
            <a:rPr lang="en-US" sz="3200" b="1" baseline="0" dirty="0">
              <a:solidFill>
                <a:schemeClr val="tx1"/>
              </a:solidFill>
            </a:rPr>
            <a:t>We like at least 1.6 or higher.</a:t>
          </a:r>
        </a:p>
        <a:p>
          <a:pPr algn="ctr"/>
          <a:endParaRPr lang="en-US" sz="3200" b="1" baseline="0" dirty="0">
            <a:solidFill>
              <a:schemeClr val="tx1"/>
            </a:solidFill>
          </a:endParaRPr>
        </a:p>
        <a:p>
          <a:pPr algn="ctr"/>
          <a:endParaRPr lang="en-US" sz="3200" b="1" baseline="0" dirty="0">
            <a:solidFill>
              <a:schemeClr val="tx1"/>
            </a:solidFill>
          </a:endParaRPr>
        </a:p>
        <a:p>
          <a:pPr algn="ctr"/>
          <a:endParaRPr lang="en-US" sz="3200" b="1" baseline="0" dirty="0">
            <a:solidFill>
              <a:schemeClr val="tx1"/>
            </a:solidFill>
          </a:endParaRPr>
        </a:p>
        <a:p>
          <a:pPr algn="ctr"/>
          <a:endParaRPr lang="en-US" sz="3200" b="1" dirty="0">
            <a:solidFill>
              <a:schemeClr val="tx1"/>
            </a:solidFill>
          </a:endParaRPr>
        </a:p>
      </dgm:t>
    </dgm:pt>
    <dgm:pt modelId="{686D8E12-40C8-4CC1-A7FD-97C497046F8C}" type="parTrans" cxnId="{0ABDBA2F-C765-479C-AFF9-408EEDE35667}">
      <dgm:prSet/>
      <dgm:spPr/>
      <dgm:t>
        <a:bodyPr/>
        <a:lstStyle/>
        <a:p>
          <a:pPr algn="ctr"/>
          <a:endParaRPr lang="en-US" b="1">
            <a:solidFill>
              <a:schemeClr val="tx1"/>
            </a:solidFill>
          </a:endParaRPr>
        </a:p>
      </dgm:t>
    </dgm:pt>
    <dgm:pt modelId="{A407AEA9-69DA-4930-9352-2D76C100A076}" type="sibTrans" cxnId="{0ABDBA2F-C765-479C-AFF9-408EEDE35667}">
      <dgm:prSet phldrT="1" phldr="0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accent5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n-US" b="1">
              <a:solidFill>
                <a:schemeClr val="tx1"/>
              </a:solidFill>
            </a:rPr>
            <a:t>1</a:t>
          </a:r>
          <a:endParaRPr lang="en-US" b="1" dirty="0">
            <a:solidFill>
              <a:schemeClr val="tx1"/>
            </a:solidFill>
          </a:endParaRPr>
        </a:p>
      </dgm:t>
    </dgm:pt>
    <dgm:pt modelId="{4102F27B-36D1-4289-82B5-32723D926E5D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accent5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91440" tIns="0" rIns="91440" bIns="0" anchor="t" anchorCtr="0"/>
        <a:lstStyle/>
        <a:p>
          <a:pPr algn="ctr"/>
          <a:r>
            <a:rPr lang="en-US" sz="3200" b="1" baseline="0" dirty="0">
              <a:solidFill>
                <a:schemeClr val="tx1"/>
              </a:solidFill>
            </a:rPr>
            <a:t>Cap rate of 8% or higher</a:t>
          </a:r>
        </a:p>
        <a:p>
          <a:pPr algn="ctr"/>
          <a:endParaRPr lang="en-US" sz="3200" b="1" baseline="0" dirty="0">
            <a:solidFill>
              <a:schemeClr val="tx1"/>
            </a:solidFill>
          </a:endParaRPr>
        </a:p>
        <a:p>
          <a:pPr algn="ctr"/>
          <a:endParaRPr lang="en-US" sz="3200" b="1" baseline="0" dirty="0">
            <a:solidFill>
              <a:schemeClr val="tx1"/>
            </a:solidFill>
          </a:endParaRPr>
        </a:p>
        <a:p>
          <a:pPr algn="ctr"/>
          <a:endParaRPr lang="en-US" sz="3200" b="1" baseline="0" dirty="0">
            <a:solidFill>
              <a:schemeClr val="tx1"/>
            </a:solidFill>
          </a:endParaRPr>
        </a:p>
        <a:p>
          <a:pPr algn="ctr"/>
          <a:endParaRPr lang="en-US" sz="3200" b="1" dirty="0">
            <a:solidFill>
              <a:schemeClr val="tx1"/>
            </a:solidFill>
          </a:endParaRPr>
        </a:p>
      </dgm:t>
    </dgm:pt>
    <dgm:pt modelId="{89FE6F45-377C-4055-B02F-8F10642BC396}" type="parTrans" cxnId="{8A414A52-5C57-4F5F-81F3-608FA0F5B504}">
      <dgm:prSet/>
      <dgm:spPr/>
      <dgm:t>
        <a:bodyPr/>
        <a:lstStyle/>
        <a:p>
          <a:pPr algn="ctr"/>
          <a:endParaRPr lang="en-US" b="1">
            <a:solidFill>
              <a:schemeClr val="tx1"/>
            </a:solidFill>
          </a:endParaRPr>
        </a:p>
      </dgm:t>
    </dgm:pt>
    <dgm:pt modelId="{DBC25D7E-DB7F-4B8A-ADD1-37B4BF72CD5B}" type="sibTrans" cxnId="{8A414A52-5C57-4F5F-81F3-608FA0F5B504}">
      <dgm:prSet phldrT="2" phldr="0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accent5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n-US" b="1">
              <a:solidFill>
                <a:schemeClr val="tx1"/>
              </a:solidFill>
            </a:rPr>
            <a:t>2</a:t>
          </a:r>
        </a:p>
      </dgm:t>
    </dgm:pt>
    <dgm:pt modelId="{EE45F9AD-490A-405D-9624-05301A73C142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accent5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91440" tIns="0" rIns="91440" bIns="0" anchor="t" anchorCtr="0"/>
        <a:lstStyle/>
        <a:p>
          <a:pPr algn="ctr"/>
          <a:r>
            <a:rPr lang="en-US" sz="3200" b="1" baseline="0" dirty="0">
              <a:solidFill>
                <a:schemeClr val="tx1"/>
              </a:solidFill>
            </a:rPr>
            <a:t>Cash on Cash Return 10% or Higher</a:t>
          </a:r>
        </a:p>
        <a:p>
          <a:pPr algn="ctr"/>
          <a:endParaRPr lang="en-US" sz="3200" b="1" baseline="0" dirty="0">
            <a:solidFill>
              <a:schemeClr val="tx1"/>
            </a:solidFill>
          </a:endParaRPr>
        </a:p>
        <a:p>
          <a:pPr algn="ctr"/>
          <a:endParaRPr lang="en-US" sz="3200" b="1" baseline="0" dirty="0">
            <a:solidFill>
              <a:schemeClr val="tx1"/>
            </a:solidFill>
          </a:endParaRPr>
        </a:p>
        <a:p>
          <a:pPr algn="ctr"/>
          <a:endParaRPr lang="en-US" sz="3200" b="1" dirty="0">
            <a:solidFill>
              <a:schemeClr val="tx1"/>
            </a:solidFill>
          </a:endParaRPr>
        </a:p>
      </dgm:t>
    </dgm:pt>
    <dgm:pt modelId="{1373F11D-8C7F-49EB-A807-2B1A7AB3ECAA}" type="parTrans" cxnId="{0BB1F8C7-164C-4EBE-8BEE-F8EF5B048889}">
      <dgm:prSet/>
      <dgm:spPr/>
      <dgm:t>
        <a:bodyPr/>
        <a:lstStyle/>
        <a:p>
          <a:pPr algn="ctr"/>
          <a:endParaRPr lang="en-US" b="1">
            <a:solidFill>
              <a:schemeClr val="tx1"/>
            </a:solidFill>
          </a:endParaRPr>
        </a:p>
      </dgm:t>
    </dgm:pt>
    <dgm:pt modelId="{93C9A55F-0385-4242-8690-89FC24AD31E2}" type="sibTrans" cxnId="{0BB1F8C7-164C-4EBE-8BEE-F8EF5B048889}">
      <dgm:prSet phldrT="3" phldr="0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accent5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n-US" b="1">
              <a:solidFill>
                <a:schemeClr val="tx1"/>
              </a:solidFill>
            </a:rPr>
            <a:t>3</a:t>
          </a:r>
        </a:p>
      </dgm:t>
    </dgm:pt>
    <dgm:pt modelId="{327F9714-CCF8-4759-9B0C-12D8D4B38A9D}" type="pres">
      <dgm:prSet presAssocID="{2B46AA35-BB13-49F4-97CB-B340C62ACC82}" presName="Name0" presStyleCnt="0">
        <dgm:presLayoutVars>
          <dgm:animLvl val="lvl"/>
          <dgm:resizeHandles val="exact"/>
        </dgm:presLayoutVars>
      </dgm:prSet>
      <dgm:spPr/>
    </dgm:pt>
    <dgm:pt modelId="{A0B790BD-6FA3-474E-88BA-88112E866B74}" type="pres">
      <dgm:prSet presAssocID="{15A2CB91-73A2-4027-8FB2-E2FC87FEE933}" presName="compositeNode" presStyleCnt="0">
        <dgm:presLayoutVars>
          <dgm:bulletEnabled val="1"/>
        </dgm:presLayoutVars>
      </dgm:prSet>
      <dgm:spPr/>
    </dgm:pt>
    <dgm:pt modelId="{E2257DAB-6015-4AD3-8457-A79C17AFB1A9}" type="pres">
      <dgm:prSet presAssocID="{15A2CB91-73A2-4027-8FB2-E2FC87FEE933}" presName="bgRect" presStyleLbl="bgAccFollowNode1" presStyleIdx="0" presStyleCnt="3" custScaleX="91183" custLinFactNeighborY="-1865"/>
      <dgm:spPr>
        <a:prstGeom prst="roundRect">
          <a:avLst/>
        </a:prstGeom>
      </dgm:spPr>
    </dgm:pt>
    <dgm:pt modelId="{ADDAC174-DF46-46E6-94B7-827AED6E2AAE}" type="pres">
      <dgm:prSet presAssocID="{A407AEA9-69DA-4930-9352-2D76C100A076}" presName="sibTransNodeCircle" presStyleLbl="alignNode1" presStyleIdx="0" presStyleCnt="6" custScaleX="86884" custScaleY="76997" custLinFactNeighborX="-2138" custLinFactNeighborY="-32815">
        <dgm:presLayoutVars>
          <dgm:chMax val="0"/>
          <dgm:bulletEnabled/>
        </dgm:presLayoutVars>
      </dgm:prSet>
      <dgm:spPr/>
    </dgm:pt>
    <dgm:pt modelId="{65BBBCF4-A903-41EF-96AD-C89C9B2AA2F6}" type="pres">
      <dgm:prSet presAssocID="{15A2CB91-73A2-4027-8FB2-E2FC87FEE933}" presName="bottomLine" presStyleLbl="alignNode1" presStyleIdx="1" presStyleCnt="6">
        <dgm:presLayoutVars/>
      </dgm:prSet>
      <dgm:spPr/>
    </dgm:pt>
    <dgm:pt modelId="{EF2D5B60-2A23-4D23-AE23-78612FE88BD3}" type="pres">
      <dgm:prSet presAssocID="{15A2CB91-73A2-4027-8FB2-E2FC87FEE933}" presName="nodeText" presStyleLbl="bgAccFollowNode1" presStyleIdx="0" presStyleCnt="3">
        <dgm:presLayoutVars>
          <dgm:bulletEnabled val="1"/>
        </dgm:presLayoutVars>
      </dgm:prSet>
      <dgm:spPr/>
    </dgm:pt>
    <dgm:pt modelId="{F9791CA2-D9E6-49B8-81EB-F6CEC52F214E}" type="pres">
      <dgm:prSet presAssocID="{A407AEA9-69DA-4930-9352-2D76C100A076}" presName="sibTrans" presStyleCnt="0"/>
      <dgm:spPr/>
    </dgm:pt>
    <dgm:pt modelId="{618B23A2-46BD-4BA2-837E-03C52106EC9B}" type="pres">
      <dgm:prSet presAssocID="{4102F27B-36D1-4289-82B5-32723D926E5D}" presName="compositeNode" presStyleCnt="0">
        <dgm:presLayoutVars>
          <dgm:bulletEnabled val="1"/>
        </dgm:presLayoutVars>
      </dgm:prSet>
      <dgm:spPr/>
    </dgm:pt>
    <dgm:pt modelId="{30EDAB08-F060-44DE-9123-E0AA04FF352A}" type="pres">
      <dgm:prSet presAssocID="{4102F27B-36D1-4289-82B5-32723D926E5D}" presName="bgRect" presStyleLbl="bgAccFollowNode1" presStyleIdx="1" presStyleCnt="3" custScaleX="91183"/>
      <dgm:spPr>
        <a:prstGeom prst="roundRect">
          <a:avLst/>
        </a:prstGeom>
      </dgm:spPr>
    </dgm:pt>
    <dgm:pt modelId="{CFC6038E-BFC7-4C56-84D3-75716FFD9A85}" type="pres">
      <dgm:prSet presAssocID="{DBC25D7E-DB7F-4B8A-ADD1-37B4BF72CD5B}" presName="sibTransNodeCircle" presStyleLbl="alignNode1" presStyleIdx="2" presStyleCnt="6" custScaleX="86884" custScaleY="76997" custLinFactNeighborY="-34240">
        <dgm:presLayoutVars>
          <dgm:chMax val="0"/>
          <dgm:bulletEnabled/>
        </dgm:presLayoutVars>
      </dgm:prSet>
      <dgm:spPr/>
    </dgm:pt>
    <dgm:pt modelId="{639CCBB1-3027-4EB4-896A-EFE89B339AF3}" type="pres">
      <dgm:prSet presAssocID="{4102F27B-36D1-4289-82B5-32723D926E5D}" presName="bottomLine" presStyleLbl="alignNode1" presStyleIdx="3" presStyleCnt="6">
        <dgm:presLayoutVars/>
      </dgm:prSet>
      <dgm:spPr/>
    </dgm:pt>
    <dgm:pt modelId="{A35264B7-7CAB-475E-B35A-218EDAA76AEF}" type="pres">
      <dgm:prSet presAssocID="{4102F27B-36D1-4289-82B5-32723D926E5D}" presName="nodeText" presStyleLbl="bgAccFollowNode1" presStyleIdx="1" presStyleCnt="3">
        <dgm:presLayoutVars>
          <dgm:bulletEnabled val="1"/>
        </dgm:presLayoutVars>
      </dgm:prSet>
      <dgm:spPr/>
    </dgm:pt>
    <dgm:pt modelId="{E1315FAA-460B-436F-A161-0D6DBD14152B}" type="pres">
      <dgm:prSet presAssocID="{DBC25D7E-DB7F-4B8A-ADD1-37B4BF72CD5B}" presName="sibTrans" presStyleCnt="0"/>
      <dgm:spPr/>
    </dgm:pt>
    <dgm:pt modelId="{735F34EE-0BF6-4A76-8BA8-D70CD9FA9A83}" type="pres">
      <dgm:prSet presAssocID="{EE45F9AD-490A-405D-9624-05301A73C142}" presName="compositeNode" presStyleCnt="0">
        <dgm:presLayoutVars>
          <dgm:bulletEnabled val="1"/>
        </dgm:presLayoutVars>
      </dgm:prSet>
      <dgm:spPr/>
    </dgm:pt>
    <dgm:pt modelId="{FAAF7FCD-8553-4CE8-9178-BC72B90EE128}" type="pres">
      <dgm:prSet presAssocID="{EE45F9AD-490A-405D-9624-05301A73C142}" presName="bgRect" presStyleLbl="bgAccFollowNode1" presStyleIdx="2" presStyleCnt="3" custScaleX="113350"/>
      <dgm:spPr>
        <a:prstGeom prst="roundRect">
          <a:avLst/>
        </a:prstGeom>
      </dgm:spPr>
    </dgm:pt>
    <dgm:pt modelId="{21474655-A3C2-4ACA-AEF9-62705EE0865A}" type="pres">
      <dgm:prSet presAssocID="{93C9A55F-0385-4242-8690-89FC24AD31E2}" presName="sibTransNodeCircle" presStyleLbl="alignNode1" presStyleIdx="4" presStyleCnt="6" custScaleX="86884" custScaleY="76997" custLinFactNeighborY="-34240">
        <dgm:presLayoutVars>
          <dgm:chMax val="0"/>
          <dgm:bulletEnabled/>
        </dgm:presLayoutVars>
      </dgm:prSet>
      <dgm:spPr/>
    </dgm:pt>
    <dgm:pt modelId="{3AC341E3-9C03-4147-9C66-8EE77539C5AA}" type="pres">
      <dgm:prSet presAssocID="{EE45F9AD-490A-405D-9624-05301A73C142}" presName="bottomLine" presStyleLbl="alignNode1" presStyleIdx="5" presStyleCnt="6">
        <dgm:presLayoutVars/>
      </dgm:prSet>
      <dgm:spPr/>
    </dgm:pt>
    <dgm:pt modelId="{AD05BFD0-417A-41AC-940B-308B21A0184B}" type="pres">
      <dgm:prSet presAssocID="{EE45F9AD-490A-405D-9624-05301A73C142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047ABC16-BF04-486B-BE45-E4CB2C57DC11}" type="presOf" srcId="{EE45F9AD-490A-405D-9624-05301A73C142}" destId="{FAAF7FCD-8553-4CE8-9178-BC72B90EE128}" srcOrd="0" destOrd="0" presId="urn:microsoft.com/office/officeart/2016/7/layout/BasicLinearProcessNumbered"/>
    <dgm:cxn modelId="{F8C16225-AD00-4D12-BD8B-3D3B8E22FA4F}" type="presOf" srcId="{EE45F9AD-490A-405D-9624-05301A73C142}" destId="{AD05BFD0-417A-41AC-940B-308B21A0184B}" srcOrd="1" destOrd="0" presId="urn:microsoft.com/office/officeart/2016/7/layout/BasicLinearProcessNumbered"/>
    <dgm:cxn modelId="{B1DEA22A-62DE-4698-9EA8-25D344CFEE30}" type="presOf" srcId="{A407AEA9-69DA-4930-9352-2D76C100A076}" destId="{ADDAC174-DF46-46E6-94B7-827AED6E2AAE}" srcOrd="0" destOrd="0" presId="urn:microsoft.com/office/officeart/2016/7/layout/BasicLinearProcessNumbered"/>
    <dgm:cxn modelId="{0ABDBA2F-C765-479C-AFF9-408EEDE35667}" srcId="{2B46AA35-BB13-49F4-97CB-B340C62ACC82}" destId="{15A2CB91-73A2-4027-8FB2-E2FC87FEE933}" srcOrd="0" destOrd="0" parTransId="{686D8E12-40C8-4CC1-A7FD-97C497046F8C}" sibTransId="{A407AEA9-69DA-4930-9352-2D76C100A076}"/>
    <dgm:cxn modelId="{6790566F-F05D-47F0-BFAA-959E5D5399CF}" type="presOf" srcId="{15A2CB91-73A2-4027-8FB2-E2FC87FEE933}" destId="{EF2D5B60-2A23-4D23-AE23-78612FE88BD3}" srcOrd="1" destOrd="0" presId="urn:microsoft.com/office/officeart/2016/7/layout/BasicLinearProcessNumbered"/>
    <dgm:cxn modelId="{8A414A52-5C57-4F5F-81F3-608FA0F5B504}" srcId="{2B46AA35-BB13-49F4-97CB-B340C62ACC82}" destId="{4102F27B-36D1-4289-82B5-32723D926E5D}" srcOrd="1" destOrd="0" parTransId="{89FE6F45-377C-4055-B02F-8F10642BC396}" sibTransId="{DBC25D7E-DB7F-4B8A-ADD1-37B4BF72CD5B}"/>
    <dgm:cxn modelId="{EB075D77-B762-49AF-9574-41FF52DF5B54}" type="presOf" srcId="{4102F27B-36D1-4289-82B5-32723D926E5D}" destId="{30EDAB08-F060-44DE-9123-E0AA04FF352A}" srcOrd="0" destOrd="0" presId="urn:microsoft.com/office/officeart/2016/7/layout/BasicLinearProcessNumbered"/>
    <dgm:cxn modelId="{019C58AA-5E88-4D49-A0CB-E2EB2C75B7CE}" type="presOf" srcId="{DBC25D7E-DB7F-4B8A-ADD1-37B4BF72CD5B}" destId="{CFC6038E-BFC7-4C56-84D3-75716FFD9A85}" srcOrd="0" destOrd="0" presId="urn:microsoft.com/office/officeart/2016/7/layout/BasicLinearProcessNumbered"/>
    <dgm:cxn modelId="{BD6FBDB2-0310-4D40-8914-68532B892348}" type="presOf" srcId="{2B46AA35-BB13-49F4-97CB-B340C62ACC82}" destId="{327F9714-CCF8-4759-9B0C-12D8D4B38A9D}" srcOrd="0" destOrd="0" presId="urn:microsoft.com/office/officeart/2016/7/layout/BasicLinearProcessNumbered"/>
    <dgm:cxn modelId="{0BB1F8C7-164C-4EBE-8BEE-F8EF5B048889}" srcId="{2B46AA35-BB13-49F4-97CB-B340C62ACC82}" destId="{EE45F9AD-490A-405D-9624-05301A73C142}" srcOrd="2" destOrd="0" parTransId="{1373F11D-8C7F-49EB-A807-2B1A7AB3ECAA}" sibTransId="{93C9A55F-0385-4242-8690-89FC24AD31E2}"/>
    <dgm:cxn modelId="{57290ED6-5548-449C-B765-157147B5AA6E}" type="presOf" srcId="{93C9A55F-0385-4242-8690-89FC24AD31E2}" destId="{21474655-A3C2-4ACA-AEF9-62705EE0865A}" srcOrd="0" destOrd="0" presId="urn:microsoft.com/office/officeart/2016/7/layout/BasicLinearProcessNumbered"/>
    <dgm:cxn modelId="{08B4E9DC-198D-48D3-BF1F-EBF8A6706F97}" type="presOf" srcId="{15A2CB91-73A2-4027-8FB2-E2FC87FEE933}" destId="{E2257DAB-6015-4AD3-8457-A79C17AFB1A9}" srcOrd="0" destOrd="0" presId="urn:microsoft.com/office/officeart/2016/7/layout/BasicLinearProcessNumbered"/>
    <dgm:cxn modelId="{D090ADE6-A635-40A6-841B-2CD0BBBC158C}" type="presOf" srcId="{4102F27B-36D1-4289-82B5-32723D926E5D}" destId="{A35264B7-7CAB-475E-B35A-218EDAA76AEF}" srcOrd="1" destOrd="0" presId="urn:microsoft.com/office/officeart/2016/7/layout/BasicLinearProcessNumbered"/>
    <dgm:cxn modelId="{8E1809C4-D9DA-4656-B97E-262F914BD4A9}" type="presParOf" srcId="{327F9714-CCF8-4759-9B0C-12D8D4B38A9D}" destId="{A0B790BD-6FA3-474E-88BA-88112E866B74}" srcOrd="0" destOrd="0" presId="urn:microsoft.com/office/officeart/2016/7/layout/BasicLinearProcessNumbered"/>
    <dgm:cxn modelId="{DB5705C9-C2E4-47A1-8A40-8F913B889E99}" type="presParOf" srcId="{A0B790BD-6FA3-474E-88BA-88112E866B74}" destId="{E2257DAB-6015-4AD3-8457-A79C17AFB1A9}" srcOrd="0" destOrd="0" presId="urn:microsoft.com/office/officeart/2016/7/layout/BasicLinearProcessNumbered"/>
    <dgm:cxn modelId="{2A67CCC7-1840-4F62-9EEC-55E81454B52A}" type="presParOf" srcId="{A0B790BD-6FA3-474E-88BA-88112E866B74}" destId="{ADDAC174-DF46-46E6-94B7-827AED6E2AAE}" srcOrd="1" destOrd="0" presId="urn:microsoft.com/office/officeart/2016/7/layout/BasicLinearProcessNumbered"/>
    <dgm:cxn modelId="{3DCF25C7-360F-4B00-99F5-1D2809F1E8BC}" type="presParOf" srcId="{A0B790BD-6FA3-474E-88BA-88112E866B74}" destId="{65BBBCF4-A903-41EF-96AD-C89C9B2AA2F6}" srcOrd="2" destOrd="0" presId="urn:microsoft.com/office/officeart/2016/7/layout/BasicLinearProcessNumbered"/>
    <dgm:cxn modelId="{14981E2F-4550-4719-9B0F-BCB6AF221E3A}" type="presParOf" srcId="{A0B790BD-6FA3-474E-88BA-88112E866B74}" destId="{EF2D5B60-2A23-4D23-AE23-78612FE88BD3}" srcOrd="3" destOrd="0" presId="urn:microsoft.com/office/officeart/2016/7/layout/BasicLinearProcessNumbered"/>
    <dgm:cxn modelId="{E4AC964F-B2AF-40BF-973B-C419E3C66F18}" type="presParOf" srcId="{327F9714-CCF8-4759-9B0C-12D8D4B38A9D}" destId="{F9791CA2-D9E6-49B8-81EB-F6CEC52F214E}" srcOrd="1" destOrd="0" presId="urn:microsoft.com/office/officeart/2016/7/layout/BasicLinearProcessNumbered"/>
    <dgm:cxn modelId="{FB85B154-B5B4-45BA-9D4D-BD983F026D9B}" type="presParOf" srcId="{327F9714-CCF8-4759-9B0C-12D8D4B38A9D}" destId="{618B23A2-46BD-4BA2-837E-03C52106EC9B}" srcOrd="2" destOrd="0" presId="urn:microsoft.com/office/officeart/2016/7/layout/BasicLinearProcessNumbered"/>
    <dgm:cxn modelId="{4F40F0B8-37FA-48F9-997F-D39C879674B3}" type="presParOf" srcId="{618B23A2-46BD-4BA2-837E-03C52106EC9B}" destId="{30EDAB08-F060-44DE-9123-E0AA04FF352A}" srcOrd="0" destOrd="0" presId="urn:microsoft.com/office/officeart/2016/7/layout/BasicLinearProcessNumbered"/>
    <dgm:cxn modelId="{1ABD0313-9211-4CF7-94CE-6B52D5DBC1F5}" type="presParOf" srcId="{618B23A2-46BD-4BA2-837E-03C52106EC9B}" destId="{CFC6038E-BFC7-4C56-84D3-75716FFD9A85}" srcOrd="1" destOrd="0" presId="urn:microsoft.com/office/officeart/2016/7/layout/BasicLinearProcessNumbered"/>
    <dgm:cxn modelId="{01841EFB-7163-4AAD-91DC-4AC2002C7665}" type="presParOf" srcId="{618B23A2-46BD-4BA2-837E-03C52106EC9B}" destId="{639CCBB1-3027-4EB4-896A-EFE89B339AF3}" srcOrd="2" destOrd="0" presId="urn:microsoft.com/office/officeart/2016/7/layout/BasicLinearProcessNumbered"/>
    <dgm:cxn modelId="{700B132B-D819-4872-A351-C5F46BEB4669}" type="presParOf" srcId="{618B23A2-46BD-4BA2-837E-03C52106EC9B}" destId="{A35264B7-7CAB-475E-B35A-218EDAA76AEF}" srcOrd="3" destOrd="0" presId="urn:microsoft.com/office/officeart/2016/7/layout/BasicLinearProcessNumbered"/>
    <dgm:cxn modelId="{B2B2A46B-5D29-4A18-A042-77A548499A55}" type="presParOf" srcId="{327F9714-CCF8-4759-9B0C-12D8D4B38A9D}" destId="{E1315FAA-460B-436F-A161-0D6DBD14152B}" srcOrd="3" destOrd="0" presId="urn:microsoft.com/office/officeart/2016/7/layout/BasicLinearProcessNumbered"/>
    <dgm:cxn modelId="{ECFB8E1C-D3CC-4186-82C2-4F90568B07A9}" type="presParOf" srcId="{327F9714-CCF8-4759-9B0C-12D8D4B38A9D}" destId="{735F34EE-0BF6-4A76-8BA8-D70CD9FA9A83}" srcOrd="4" destOrd="0" presId="urn:microsoft.com/office/officeart/2016/7/layout/BasicLinearProcessNumbered"/>
    <dgm:cxn modelId="{E0911761-50A9-419E-973D-400FA1C65689}" type="presParOf" srcId="{735F34EE-0BF6-4A76-8BA8-D70CD9FA9A83}" destId="{FAAF7FCD-8553-4CE8-9178-BC72B90EE128}" srcOrd="0" destOrd="0" presId="urn:microsoft.com/office/officeart/2016/7/layout/BasicLinearProcessNumbered"/>
    <dgm:cxn modelId="{7F8246A0-3500-4E17-B9F6-494CB3B3206C}" type="presParOf" srcId="{735F34EE-0BF6-4A76-8BA8-D70CD9FA9A83}" destId="{21474655-A3C2-4ACA-AEF9-62705EE0865A}" srcOrd="1" destOrd="0" presId="urn:microsoft.com/office/officeart/2016/7/layout/BasicLinearProcessNumbered"/>
    <dgm:cxn modelId="{3222DF65-B0A1-4047-8566-FDBBAA226654}" type="presParOf" srcId="{735F34EE-0BF6-4A76-8BA8-D70CD9FA9A83}" destId="{3AC341E3-9C03-4147-9C66-8EE77539C5AA}" srcOrd="2" destOrd="0" presId="urn:microsoft.com/office/officeart/2016/7/layout/BasicLinearProcessNumbered"/>
    <dgm:cxn modelId="{1AAC5746-7217-48C0-A74C-46048EF6D6CB}" type="presParOf" srcId="{735F34EE-0BF6-4A76-8BA8-D70CD9FA9A83}" destId="{AD05BFD0-417A-41AC-940B-308B21A0184B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57DAB-6015-4AD3-8457-A79C17AFB1A9}">
      <dsp:nvSpPr>
        <dsp:cNvPr id="0" name=""/>
        <dsp:cNvSpPr/>
      </dsp:nvSpPr>
      <dsp:spPr>
        <a:xfrm>
          <a:off x="126261" y="0"/>
          <a:ext cx="2553460" cy="3431406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1440" tIns="0" rIns="9144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baseline="0" dirty="0">
              <a:solidFill>
                <a:schemeClr val="tx1"/>
              </a:solidFill>
            </a:rPr>
            <a:t>DSCR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baseline="0" dirty="0">
              <a:solidFill>
                <a:schemeClr val="tx1"/>
              </a:solidFill>
            </a:rPr>
            <a:t>We like at least 1.6 or higher.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baseline="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baseline="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baseline="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>
            <a:solidFill>
              <a:schemeClr val="tx1"/>
            </a:solidFill>
          </a:endParaRPr>
        </a:p>
      </dsp:txBody>
      <dsp:txXfrm>
        <a:off x="126261" y="1303934"/>
        <a:ext cx="2553460" cy="2058843"/>
      </dsp:txXfrm>
    </dsp:sp>
    <dsp:sp modelId="{ADDAC174-DF46-46E6-94B7-827AED6E2AAE}">
      <dsp:nvSpPr>
        <dsp:cNvPr id="0" name=""/>
        <dsp:cNvSpPr/>
      </dsp:nvSpPr>
      <dsp:spPr>
        <a:xfrm>
          <a:off x="933781" y="123734"/>
          <a:ext cx="894402" cy="792623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0258" tIns="12700" rIns="80258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>
              <a:solidFill>
                <a:schemeClr val="tx1"/>
              </a:solidFill>
            </a:rPr>
            <a:t>1</a:t>
          </a:r>
          <a:endParaRPr lang="en-US" sz="3800" b="1" kern="1200" dirty="0">
            <a:solidFill>
              <a:schemeClr val="tx1"/>
            </a:solidFill>
          </a:endParaRPr>
        </a:p>
      </dsp:txBody>
      <dsp:txXfrm>
        <a:off x="1064763" y="239811"/>
        <a:ext cx="632438" cy="560469"/>
      </dsp:txXfrm>
    </dsp:sp>
    <dsp:sp modelId="{65BBBCF4-A903-41EF-96AD-C89C9B2AA2F6}">
      <dsp:nvSpPr>
        <dsp:cNvPr id="0" name=""/>
        <dsp:cNvSpPr/>
      </dsp:nvSpPr>
      <dsp:spPr>
        <a:xfrm>
          <a:off x="2807" y="3431334"/>
          <a:ext cx="2800369" cy="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EDAB08-F060-44DE-9123-E0AA04FF352A}">
      <dsp:nvSpPr>
        <dsp:cNvPr id="0" name=""/>
        <dsp:cNvSpPr/>
      </dsp:nvSpPr>
      <dsp:spPr>
        <a:xfrm>
          <a:off x="3206667" y="0"/>
          <a:ext cx="2553460" cy="3431406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1440" tIns="0" rIns="9144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baseline="0" dirty="0">
              <a:solidFill>
                <a:schemeClr val="tx1"/>
              </a:solidFill>
            </a:rPr>
            <a:t>Cap rate of 8% or higher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baseline="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baseline="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baseline="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>
            <a:solidFill>
              <a:schemeClr val="tx1"/>
            </a:solidFill>
          </a:endParaRPr>
        </a:p>
      </dsp:txBody>
      <dsp:txXfrm>
        <a:off x="3206667" y="1303934"/>
        <a:ext cx="2553460" cy="2058843"/>
      </dsp:txXfrm>
    </dsp:sp>
    <dsp:sp modelId="{CFC6038E-BFC7-4C56-84D3-75716FFD9A85}">
      <dsp:nvSpPr>
        <dsp:cNvPr id="0" name=""/>
        <dsp:cNvSpPr/>
      </dsp:nvSpPr>
      <dsp:spPr>
        <a:xfrm>
          <a:off x="4036196" y="109065"/>
          <a:ext cx="894402" cy="792623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0258" tIns="12700" rIns="80258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>
              <a:solidFill>
                <a:schemeClr val="tx1"/>
              </a:solidFill>
            </a:rPr>
            <a:t>2</a:t>
          </a:r>
        </a:p>
      </dsp:txBody>
      <dsp:txXfrm>
        <a:off x="4167178" y="225142"/>
        <a:ext cx="632438" cy="560469"/>
      </dsp:txXfrm>
    </dsp:sp>
    <dsp:sp modelId="{639CCBB1-3027-4EB4-896A-EFE89B339AF3}">
      <dsp:nvSpPr>
        <dsp:cNvPr id="0" name=""/>
        <dsp:cNvSpPr/>
      </dsp:nvSpPr>
      <dsp:spPr>
        <a:xfrm>
          <a:off x="3083213" y="3431334"/>
          <a:ext cx="2800369" cy="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AF7FCD-8553-4CE8-9178-BC72B90EE128}">
      <dsp:nvSpPr>
        <dsp:cNvPr id="0" name=""/>
        <dsp:cNvSpPr/>
      </dsp:nvSpPr>
      <dsp:spPr>
        <a:xfrm>
          <a:off x="6163619" y="0"/>
          <a:ext cx="3174218" cy="3431406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1440" tIns="0" rIns="9144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baseline="0" dirty="0">
              <a:solidFill>
                <a:schemeClr val="tx1"/>
              </a:solidFill>
            </a:rPr>
            <a:t>Cash on Cash Return 10% or Higher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baseline="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baseline="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>
            <a:solidFill>
              <a:schemeClr val="tx1"/>
            </a:solidFill>
          </a:endParaRPr>
        </a:p>
      </dsp:txBody>
      <dsp:txXfrm>
        <a:off x="6163619" y="1303934"/>
        <a:ext cx="3174218" cy="2058843"/>
      </dsp:txXfrm>
    </dsp:sp>
    <dsp:sp modelId="{21474655-A3C2-4ACA-AEF9-62705EE0865A}">
      <dsp:nvSpPr>
        <dsp:cNvPr id="0" name=""/>
        <dsp:cNvSpPr/>
      </dsp:nvSpPr>
      <dsp:spPr>
        <a:xfrm>
          <a:off x="7303527" y="109065"/>
          <a:ext cx="894402" cy="792623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0258" tIns="12700" rIns="80258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>
              <a:solidFill>
                <a:schemeClr val="tx1"/>
              </a:solidFill>
            </a:rPr>
            <a:t>3</a:t>
          </a:r>
        </a:p>
      </dsp:txBody>
      <dsp:txXfrm>
        <a:off x="7434509" y="225142"/>
        <a:ext cx="632438" cy="560469"/>
      </dsp:txXfrm>
    </dsp:sp>
    <dsp:sp modelId="{3AC341E3-9C03-4147-9C66-8EE77539C5AA}">
      <dsp:nvSpPr>
        <dsp:cNvPr id="0" name=""/>
        <dsp:cNvSpPr/>
      </dsp:nvSpPr>
      <dsp:spPr>
        <a:xfrm>
          <a:off x="6350543" y="3431334"/>
          <a:ext cx="2800369" cy="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64E5C-A0FC-4DD8-B816-D9022BF9E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DDCCF2-C621-42C8-A0B9-9F54AEA30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D9B8-17E8-4853-9B58-DDD5172E8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6CB5F-3483-4A59-86C1-DAE021DE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F5AFC-66C3-486A-AF58-E9AE9CB05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4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1B710-4144-43F7-9200-233D71AE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F0C04-4E6C-459E-B772-6D22D14A2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ABF49-2D8B-4184-B29A-D97FFCE4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3C7B0-4AF8-4096-9B91-0D28A3F1D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9E22C-C5EC-4475-A2F2-05527132E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8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C59D5-3874-4A4B-820B-E8D4065D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0494-A5C7-4694-AB18-EEA339D9DC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7D2A7-4AD9-4E80-AB02-9D11C67A8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08D4C-9E25-4731-A6C4-3DC8805C8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8016D3-7795-4D25-BCD0-8A9AFEE1A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49C8A-2AFA-4E3E-BA5B-404A816C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66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E6C6-F0DA-46A2-A51C-8E422E0E5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9DD79-E738-4B8B-A5A2-7D1B60966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CE161-3024-4798-8CF9-2CFFFD8AE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AC8789-6AE2-45EC-9067-ABC0487AE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C73341-E0DF-4841-AF15-D3AFE35C7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CAC721-966F-47A9-9C17-2C180A5E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D64BB-F1BD-410E-ADF1-A7D599034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0DC678-8C0F-4FCB-A4F2-6304F2BBD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49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DCE1D-F0EF-42D4-9639-F6617B091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9A725-F29C-49CB-8A1A-67543054C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90385-7209-4B91-8F2F-39887833C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90FA9-4D18-42E8-8AEE-2140C0638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49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4AB3BA-40CA-43D3-91CD-BE9DAB88A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81DB32-D94D-4F70-90A9-8B45D2A36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71D81-7F18-4085-8509-720FFB60E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9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529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B3A011-712E-4A31-807C-28787BD66ED4}"/>
              </a:ext>
            </a:extLst>
          </p:cNvPr>
          <p:cNvSpPr/>
          <p:nvPr userDrawn="1"/>
        </p:nvSpPr>
        <p:spPr>
          <a:xfrm>
            <a:off x="0" y="1455576"/>
            <a:ext cx="12192000" cy="394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4AB3BA-40CA-43D3-91CD-BE9DAB88A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81DB32-D94D-4F70-90A9-8B45D2A36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71D81-7F18-4085-8509-720FFB60E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7CBB933-DD5C-40C7-A785-49C55444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55575"/>
            <a:ext cx="12191999" cy="3946849"/>
          </a:xfrm>
        </p:spPr>
        <p:txBody>
          <a:bodyPr anchor="ctr">
            <a:noAutofit/>
          </a:bodyPr>
          <a:lstStyle>
            <a:lvl1pPr algn="ctr">
              <a:defRPr sz="13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9895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44675-0B07-4BA4-96F4-3B2051C16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D0488-2705-4371-936D-3CF17EED2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226ECC-8D4F-4999-BC9B-DFD763D18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4B438-ECFE-49C1-A8D1-03177E80F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0A9804-8A58-4972-B250-2B3E30F13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1A06C-0B78-4187-851E-092A2F509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47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6E9F-143F-4EE8-868C-DBA7F7A1C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699D50-9551-4C45-B44E-AB4C087018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B227B7-7E5E-43CF-8574-E7E33A824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A94B8-49F3-47E3-BD84-64A505C4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62D73-0205-43DA-A005-58BABE4E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85FCA-D0D6-4063-87D3-63065421B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90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2AC84-2E1E-465B-B34A-FE7EC5FC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47A57F-54E4-4A40-9761-20A2AA519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166DE-0F11-4502-A379-5B96F1352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918D8-3522-4B7F-A364-030D842C3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9E950-7274-4DA4-B09B-AA5A2DC1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0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0D78CC-4806-4EA8-B854-D7F344B9A7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0EE7B-0F4F-4930-9FA6-C3EC23122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DB57C-C35F-4F74-80F3-5A1D11EBA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1E4D0-B2D8-43D0-8EF9-49F0E053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263DC-5B14-4B1F-8B7C-C4C7BE59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5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50F947-CBE1-44A9-8AD0-3EABCE31E928}"/>
              </a:ext>
            </a:extLst>
          </p:cNvPr>
          <p:cNvSpPr/>
          <p:nvPr userDrawn="1"/>
        </p:nvSpPr>
        <p:spPr>
          <a:xfrm>
            <a:off x="0" y="5763491"/>
            <a:ext cx="12192000" cy="109450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629E4C-232E-4486-A0A8-84D42F4C1D18}"/>
              </a:ext>
            </a:extLst>
          </p:cNvPr>
          <p:cNvSpPr/>
          <p:nvPr userDrawn="1"/>
        </p:nvSpPr>
        <p:spPr>
          <a:xfrm>
            <a:off x="-39080" y="3503817"/>
            <a:ext cx="12182864" cy="236139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Angsana New" panose="020B0502040204020203" pitchFamily="18" charset="-34"/>
            </a:endParaRPr>
          </a:p>
        </p:txBody>
      </p:sp>
      <p:pic>
        <p:nvPicPr>
          <p:cNvPr id="10" name="Picture 4" descr="cashflowLOGO01newshinywhitenormal.png">
            <a:extLst>
              <a:ext uri="{FF2B5EF4-FFF2-40B4-BE49-F238E27FC236}">
                <a16:creationId xmlns:a16="http://schemas.microsoft.com/office/drawing/2014/main" id="{A577FE35-5A2A-41B1-B840-2B744D7A4C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5637" y="4462606"/>
            <a:ext cx="2627762" cy="777390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A4175E-3377-4C49-A653-4B8F969730E9}"/>
              </a:ext>
            </a:extLst>
          </p:cNvPr>
          <p:cNvCxnSpPr/>
          <p:nvPr userDrawn="1"/>
        </p:nvCxnSpPr>
        <p:spPr>
          <a:xfrm>
            <a:off x="0" y="3710861"/>
            <a:ext cx="12182864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5E17DF-BA1A-41FE-9D06-12AAB7E3EDDD}"/>
              </a:ext>
            </a:extLst>
          </p:cNvPr>
          <p:cNvCxnSpPr/>
          <p:nvPr userDrawn="1"/>
        </p:nvCxnSpPr>
        <p:spPr>
          <a:xfrm>
            <a:off x="9136" y="5692061"/>
            <a:ext cx="12182864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48B384C3-BA89-48DA-93D6-C96B3D5676C3}"/>
              </a:ext>
            </a:extLst>
          </p:cNvPr>
          <p:cNvSpPr/>
          <p:nvPr userDrawn="1"/>
        </p:nvSpPr>
        <p:spPr>
          <a:xfrm>
            <a:off x="9120006" y="2256914"/>
            <a:ext cx="2468876" cy="2468876"/>
          </a:xfrm>
          <a:prstGeom prst="ellipse">
            <a:avLst/>
          </a:prstGeom>
          <a:blipFill>
            <a:blip r:embed="rId3"/>
            <a:srcRect/>
            <a:stretch>
              <a:fillRect l="-26805" t="6924" r="-40709" b="-27750"/>
            </a:stretch>
          </a:blip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64E5C-A0FC-4DD8-B816-D9022BF9E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824" y="3377274"/>
            <a:ext cx="5809673" cy="2134938"/>
          </a:xfrm>
        </p:spPr>
        <p:txBody>
          <a:bodyPr anchor="b">
            <a:normAutofit/>
          </a:bodyPr>
          <a:lstStyle>
            <a:lvl1pPr algn="ctr">
              <a:defRPr lang="en-US" sz="54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ngsana New" panose="020B0502040204020203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D9B8-17E8-4853-9B58-DDD5172E8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6CB5F-3483-4A59-86C1-DAE021DE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F5AFC-66C3-486A-AF58-E9AE9CB05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84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E9F2-5AF5-43B6-A2EA-90DFAF52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636D1B-17D2-4CDD-BF62-11CA529AD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EAE0-3EB8-4C82-9EEF-DAFC7B3960F4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5DA13A-3825-4BA6-869A-47E19C9D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DD411-8A51-46C6-97E6-BF34828EF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D4C1-5A24-421E-9E9F-85E6BFA0681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4924EE-6E3D-432B-BBBB-3B65F8219D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8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rgbClr val="609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rgbClr val="609FDB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64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609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14" y="1366982"/>
            <a:ext cx="11174186" cy="4351649"/>
          </a:xfrm>
        </p:spPr>
        <p:txBody>
          <a:bodyPr>
            <a:noAutofit/>
          </a:bodyPr>
          <a:lstStyle>
            <a:lvl1pPr marL="571500" indent="-571500" algn="l">
              <a:buFont typeface="Arial" panose="020B0604020202020204" pitchFamily="34" charset="0"/>
              <a:buChar char="•"/>
              <a:defRPr sz="4400" b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>
            <a:noAutofit/>
          </a:bodyPr>
          <a:lstStyle>
            <a:lvl1pPr>
              <a:defRPr sz="4800" b="1">
                <a:solidFill>
                  <a:srgbClr val="609FDB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CA042F7-8C36-4F0E-AB9A-29D3ED7F316D}"/>
              </a:ext>
            </a:extLst>
          </p:cNvPr>
          <p:cNvSpPr txBox="1">
            <a:spLocks/>
          </p:cNvSpPr>
          <p:nvPr userDrawn="1"/>
        </p:nvSpPr>
        <p:spPr>
          <a:xfrm>
            <a:off x="4287449" y="6459785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Copyright © 2019 Lifetime </a:t>
            </a:r>
            <a:r>
              <a:rPr lang="en-US" b="0" cap="none" spc="0" dirty="0" err="1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CashFlow</a:t>
            </a: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Academy LLC</a:t>
            </a:r>
          </a:p>
        </p:txBody>
      </p:sp>
    </p:spTree>
    <p:extLst>
      <p:ext uri="{BB962C8B-B14F-4D97-AF65-F5344CB8AC3E}">
        <p14:creationId xmlns:p14="http://schemas.microsoft.com/office/powerpoint/2010/main" val="134075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556A-EE9C-4EFB-B3C6-313470A9E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D51F5-91DE-41E0-8A30-927468CD7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DF9-1F3D-4332-8E60-B2D4992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877B-4B47-4EBD-B59D-21C9696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D8C-C908-44EE-9759-B0E2588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539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556A-EE9C-4EFB-B3C6-313470A9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5016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D51F5-91DE-41E0-8A30-927468CD7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364" y="365125"/>
            <a:ext cx="5165436" cy="5811838"/>
          </a:xfrm>
        </p:spPr>
        <p:txBody>
          <a:bodyPr>
            <a:normAutofit/>
          </a:bodyPr>
          <a:lstStyle>
            <a:lvl1pPr marL="341313" indent="-341313">
              <a:defRPr sz="40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2pPr marL="803275" indent="-346075">
              <a:defRPr sz="4000">
                <a:latin typeface="Cambria Math" panose="02040503050406030204" pitchFamily="18" charset="0"/>
                <a:ea typeface="Cambria Math" panose="02040503050406030204" pitchFamily="18" charset="0"/>
              </a:defRPr>
            </a:lvl2pPr>
            <a:lvl3pPr marL="1255713" indent="-341313">
              <a:defRPr sz="4000">
                <a:latin typeface="Cambria Math" panose="02040503050406030204" pitchFamily="18" charset="0"/>
                <a:ea typeface="Cambria Math" panose="02040503050406030204" pitchFamily="18" charset="0"/>
              </a:defRPr>
            </a:lvl3pPr>
            <a:lvl4pPr marL="1717675" indent="-346075">
              <a:tabLst>
                <a:tab pos="1717675" algn="l"/>
              </a:tabLst>
              <a:defRPr sz="4000">
                <a:latin typeface="Cambria Math" panose="02040503050406030204" pitchFamily="18" charset="0"/>
                <a:ea typeface="Cambria Math" panose="02040503050406030204" pitchFamily="18" charset="0"/>
              </a:defRPr>
            </a:lvl4pPr>
            <a:lvl5pPr marL="2170113" indent="-341313">
              <a:defRPr sz="4000">
                <a:latin typeface="Cambria Math" panose="02040503050406030204" pitchFamily="18" charset="0"/>
                <a:ea typeface="Cambria Math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DF9-1F3D-4332-8E60-B2D4992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877B-4B47-4EBD-B59D-21C9696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D8C-C908-44EE-9759-B0E2588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C275A31-FB30-4406-83DD-C4BF210BD142}"/>
              </a:ext>
            </a:extLst>
          </p:cNvPr>
          <p:cNvSpPr txBox="1">
            <a:spLocks/>
          </p:cNvSpPr>
          <p:nvPr userDrawn="1"/>
        </p:nvSpPr>
        <p:spPr>
          <a:xfrm>
            <a:off x="4287449" y="6459785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Copyright © 2019 Lifetime </a:t>
            </a:r>
            <a:r>
              <a:rPr lang="en-US" b="0" cap="none" spc="0" dirty="0" err="1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CashFlow</a:t>
            </a: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Academy LLC</a:t>
            </a:r>
          </a:p>
        </p:txBody>
      </p:sp>
    </p:spTree>
    <p:extLst>
      <p:ext uri="{BB962C8B-B14F-4D97-AF65-F5344CB8AC3E}">
        <p14:creationId xmlns:p14="http://schemas.microsoft.com/office/powerpoint/2010/main" val="13366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556A-EE9C-4EFB-B3C6-313470A9E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54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DF9-1F3D-4332-8E60-B2D4992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877B-4B47-4EBD-B59D-21C9696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D8C-C908-44EE-9759-B0E2588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22F716-F93E-43E0-A9AB-EE58CE1431D3}"/>
              </a:ext>
            </a:extLst>
          </p:cNvPr>
          <p:cNvSpPr/>
          <p:nvPr userDrawn="1"/>
        </p:nvSpPr>
        <p:spPr>
          <a:xfrm>
            <a:off x="0" y="5763491"/>
            <a:ext cx="12192000" cy="109450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ashflowLOGO01newshinywhitenormal.png">
            <a:extLst>
              <a:ext uri="{FF2B5EF4-FFF2-40B4-BE49-F238E27FC236}">
                <a16:creationId xmlns:a16="http://schemas.microsoft.com/office/drawing/2014/main" id="{BCD84716-4971-49BD-9666-753B3AA9BE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0046" y="6059291"/>
            <a:ext cx="1851908" cy="5478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381601-1383-4B71-918B-E686CB6BE647}"/>
              </a:ext>
            </a:extLst>
          </p:cNvPr>
          <p:cNvSpPr/>
          <p:nvPr userDrawn="1"/>
        </p:nvSpPr>
        <p:spPr>
          <a:xfrm>
            <a:off x="4568" y="5752309"/>
            <a:ext cx="12182864" cy="11290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Angsana New" panose="020B0502040204020203" pitchFamily="18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939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D51F5-91DE-41E0-8A30-927468CD7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182" y="550416"/>
            <a:ext cx="10291618" cy="5626547"/>
          </a:xfrm>
        </p:spPr>
        <p:txBody>
          <a:bodyPr vert="horz" lIns="91440" tIns="45720" rIns="91440" bIns="45720" rtlCol="0">
            <a:normAutofit/>
          </a:bodyPr>
          <a:lstStyle>
            <a:lvl1pPr marL="461963" indent="-461963">
              <a:defRPr lang="en-US" sz="40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914400" indent="-457200">
              <a:defRPr lang="en-US" sz="40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2pPr>
            <a:lvl3pPr marL="1376363" indent="-461963">
              <a:defRPr lang="en-US" sz="40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3pPr>
            <a:lvl4pPr>
              <a:defRPr lang="en-US" sz="40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4pPr>
            <a:lvl5pPr>
              <a:defRPr lang="en-US" sz="40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DF9-1F3D-4332-8E60-B2D4992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877B-4B47-4EBD-B59D-21C9696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D8C-C908-44EE-9759-B0E2588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ashflowLOGO01newshinywhitenormal.png">
            <a:extLst>
              <a:ext uri="{FF2B5EF4-FFF2-40B4-BE49-F238E27FC236}">
                <a16:creationId xmlns:a16="http://schemas.microsoft.com/office/drawing/2014/main" id="{A64B118C-17CD-4EFA-9BF7-F4C6D71303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0046" y="6059291"/>
            <a:ext cx="1851908" cy="5478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EB37DE-8784-463B-A03A-5AD8B6AAC23C}"/>
              </a:ext>
            </a:extLst>
          </p:cNvPr>
          <p:cNvSpPr/>
          <p:nvPr userDrawn="1"/>
        </p:nvSpPr>
        <p:spPr>
          <a:xfrm>
            <a:off x="697395" y="550416"/>
            <a:ext cx="140805" cy="55088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2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556A-EE9C-4EFB-B3C6-313470A9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756" y="152755"/>
            <a:ext cx="10515600" cy="1325563"/>
          </a:xfrm>
        </p:spPr>
        <p:txBody>
          <a:bodyPr>
            <a:normAutofit/>
          </a:bodyPr>
          <a:lstStyle>
            <a:lvl1pPr>
              <a:defRPr lang="en-US" sz="4300" b="1" kern="12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D51F5-91DE-41E0-8A30-927468CD7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56" y="1233326"/>
            <a:ext cx="10515600" cy="5123024"/>
          </a:xfrm>
        </p:spPr>
        <p:txBody>
          <a:bodyPr/>
          <a:lstStyle>
            <a:lvl1pPr>
              <a:defRPr lang="en-US" sz="43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>
              <a:defRPr lang="en-US" sz="43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2pPr>
            <a:lvl3pPr>
              <a:defRPr lang="en-US" sz="43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3pPr>
            <a:lvl4pPr>
              <a:defRPr lang="en-US" sz="43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4pPr>
            <a:lvl5pPr>
              <a:defRPr lang="en-US" sz="43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DF9-1F3D-4332-8E60-B2D4992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877B-4B47-4EBD-B59D-21C9696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D8C-C908-44EE-9759-B0E2588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50A180-427E-48E4-B8DC-4CE6061FC817}"/>
              </a:ext>
            </a:extLst>
          </p:cNvPr>
          <p:cNvSpPr/>
          <p:nvPr userDrawn="1"/>
        </p:nvSpPr>
        <p:spPr>
          <a:xfrm flipH="1">
            <a:off x="0" y="0"/>
            <a:ext cx="622300" cy="685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160ECE-DA1B-4D94-8053-1A07E98390F6}"/>
              </a:ext>
            </a:extLst>
          </p:cNvPr>
          <p:cNvSpPr txBox="1">
            <a:spLocks/>
          </p:cNvSpPr>
          <p:nvPr userDrawn="1"/>
        </p:nvSpPr>
        <p:spPr>
          <a:xfrm>
            <a:off x="4287449" y="6459785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Copyright © 2019 Lifetime </a:t>
            </a:r>
            <a:r>
              <a:rPr lang="en-US" b="0" cap="none" spc="0" dirty="0" err="1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CashFlow</a:t>
            </a: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Academy LLC</a:t>
            </a:r>
          </a:p>
        </p:txBody>
      </p:sp>
    </p:spTree>
    <p:extLst>
      <p:ext uri="{BB962C8B-B14F-4D97-AF65-F5344CB8AC3E}">
        <p14:creationId xmlns:p14="http://schemas.microsoft.com/office/powerpoint/2010/main" val="352201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556A-EE9C-4EFB-B3C6-313470A9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764" y="152755"/>
            <a:ext cx="7008592" cy="1325563"/>
          </a:xfrm>
        </p:spPr>
        <p:txBody>
          <a:bodyPr>
            <a:normAutofit/>
          </a:bodyPr>
          <a:lstStyle>
            <a:lvl1pPr>
              <a:defRPr lang="en-US" sz="4000" b="1" kern="12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D51F5-91DE-41E0-8A30-927468CD7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764" y="1478318"/>
            <a:ext cx="7008592" cy="4106346"/>
          </a:xfrm>
        </p:spPr>
        <p:txBody>
          <a:bodyPr>
            <a:normAutofit/>
          </a:bodyPr>
          <a:lstStyle>
            <a:lvl1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2pPr>
            <a:lvl3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3pPr>
            <a:lvl4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4pPr>
            <a:lvl5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DF9-1F3D-4332-8E60-B2D4992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877B-4B47-4EBD-B59D-21C9696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D8C-C908-44EE-9759-B0E2588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50A180-427E-48E4-B8DC-4CE6061FC817}"/>
              </a:ext>
            </a:extLst>
          </p:cNvPr>
          <p:cNvSpPr/>
          <p:nvPr userDrawn="1"/>
        </p:nvSpPr>
        <p:spPr>
          <a:xfrm flipH="1">
            <a:off x="0" y="0"/>
            <a:ext cx="622300" cy="685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160ECE-DA1B-4D94-8053-1A07E98390F6}"/>
              </a:ext>
            </a:extLst>
          </p:cNvPr>
          <p:cNvSpPr txBox="1">
            <a:spLocks/>
          </p:cNvSpPr>
          <p:nvPr userDrawn="1"/>
        </p:nvSpPr>
        <p:spPr>
          <a:xfrm>
            <a:off x="4287449" y="6459785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Copyright © 2019 Lifetime </a:t>
            </a:r>
            <a:r>
              <a:rPr lang="en-US" b="0" cap="none" spc="0" dirty="0" err="1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CashFlow</a:t>
            </a: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Academy LLC</a:t>
            </a:r>
          </a:p>
        </p:txBody>
      </p:sp>
    </p:spTree>
    <p:extLst>
      <p:ext uri="{BB962C8B-B14F-4D97-AF65-F5344CB8AC3E}">
        <p14:creationId xmlns:p14="http://schemas.microsoft.com/office/powerpoint/2010/main" val="37659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556A-EE9C-4EFB-B3C6-313470A9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755"/>
            <a:ext cx="7169727" cy="1325563"/>
          </a:xfrm>
        </p:spPr>
        <p:txBody>
          <a:bodyPr>
            <a:normAutofit/>
          </a:bodyPr>
          <a:lstStyle>
            <a:lvl1pPr>
              <a:defRPr lang="en-US" sz="4000" b="1" kern="12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D51F5-91DE-41E0-8A30-927468CD7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318"/>
            <a:ext cx="7169727" cy="4106346"/>
          </a:xfrm>
        </p:spPr>
        <p:txBody>
          <a:bodyPr>
            <a:normAutofit/>
          </a:bodyPr>
          <a:lstStyle>
            <a:lvl1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2pPr>
            <a:lvl3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3pPr>
            <a:lvl4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4pPr>
            <a:lvl5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DF9-1F3D-4332-8E60-B2D4992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877B-4B47-4EBD-B59D-21C9696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D8C-C908-44EE-9759-B0E2588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160ECE-DA1B-4D94-8053-1A07E98390F6}"/>
              </a:ext>
            </a:extLst>
          </p:cNvPr>
          <p:cNvSpPr txBox="1">
            <a:spLocks/>
          </p:cNvSpPr>
          <p:nvPr userDrawn="1"/>
        </p:nvSpPr>
        <p:spPr>
          <a:xfrm>
            <a:off x="4287449" y="6459785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Copyright © 2019 Lifetime </a:t>
            </a:r>
            <a:r>
              <a:rPr lang="en-US" b="0" cap="none" spc="0" dirty="0" err="1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CashFlow</a:t>
            </a: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Academy LLC</a:t>
            </a:r>
          </a:p>
        </p:txBody>
      </p:sp>
    </p:spTree>
    <p:extLst>
      <p:ext uri="{BB962C8B-B14F-4D97-AF65-F5344CB8AC3E}">
        <p14:creationId xmlns:p14="http://schemas.microsoft.com/office/powerpoint/2010/main" val="280895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0E3853-102A-4FDD-B72E-F2CD67063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ABCA2-F39F-45B6-A602-E1450512F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17EF6-F11E-4B69-9B56-FA13966BE5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04A24-2BCF-4DA8-A132-FCCF4EC26DE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7C6C2-5210-4156-ACC4-A5236DD48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E8061-ACB6-4303-9F41-06FFD56F8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2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8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Relationship Id="rId4" Type="http://schemas.openxmlformats.org/officeDocument/2006/relationships/hyperlink" Target="http://newrochelletalk.com/content/close-10000-goes-missing-new-rochelle-tax-office-police-launch-investigatio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&amp;ehk=tq4UTspHLNfr4jxQCUb3wg&amp;r=0&amp;pid=OfficeInsert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4" Type="http://schemas.openxmlformats.org/officeDocument/2006/relationships/hyperlink" Target="http://wccftech.com/snake-oil-startup-tech/2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&amp;ehk=acUheqXjco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icture containing indoor, wall, large&#10;&#10;Description automatically generated">
            <a:extLst>
              <a:ext uri="{FF2B5EF4-FFF2-40B4-BE49-F238E27FC236}">
                <a16:creationId xmlns:a16="http://schemas.microsoft.com/office/drawing/2014/main" id="{CD7B1411-A036-4C98-A66A-97F17E4193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1611383"/>
            <a:ext cx="9666514" cy="1301634"/>
          </a:xfrm>
        </p:spPr>
        <p:txBody>
          <a:bodyPr/>
          <a:lstStyle/>
          <a:p>
            <a:r>
              <a:rPr lang="en-US" sz="7200" cap="none" dirty="0"/>
              <a:t>Key Financial Formulas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368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1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cdnassets.hw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8996" y="643467"/>
            <a:ext cx="8074008" cy="55710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51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-rate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1222" y="390832"/>
            <a:ext cx="8189556" cy="60763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582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itting at a table&#10;&#10;Description generated with very high confidence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6192" y="1087826"/>
            <a:ext cx="3975928" cy="4291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Determining the Market Cap Rate for a Property: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8317"/>
            <a:ext cx="7169727" cy="4836435"/>
          </a:xfrm>
        </p:spPr>
        <p:txBody>
          <a:bodyPr>
            <a:noAutofit/>
          </a:bodyPr>
          <a:lstStyle/>
          <a:p>
            <a:r>
              <a:rPr lang="en-US" sz="4400" dirty="0"/>
              <a:t>Check recent sales on LoopNet</a:t>
            </a:r>
          </a:p>
          <a:p>
            <a:r>
              <a:rPr lang="en-US" sz="4400" dirty="0"/>
              <a:t>Other investors</a:t>
            </a:r>
          </a:p>
          <a:p>
            <a:r>
              <a:rPr lang="en-US" sz="4400" dirty="0"/>
              <a:t>Property managers</a:t>
            </a:r>
          </a:p>
          <a:p>
            <a:r>
              <a:rPr lang="en-US" sz="4400" dirty="0"/>
              <a:t>Lenders</a:t>
            </a:r>
          </a:p>
          <a:p>
            <a:r>
              <a:rPr lang="en-US" sz="4400" dirty="0"/>
              <a:t>Brokers</a:t>
            </a:r>
          </a:p>
          <a:p>
            <a:r>
              <a:rPr lang="en-US" sz="4400" dirty="0"/>
              <a:t>Appraisers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863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0CC289-B208-4D8A-B77A-1C5F9D5925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3809" y="522515"/>
            <a:ext cx="5938191" cy="52815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2514"/>
            <a:ext cx="8018417" cy="633548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Compare these two properties:</a:t>
            </a:r>
          </a:p>
          <a:p>
            <a:pPr lvl="1"/>
            <a:r>
              <a:rPr lang="en-US" dirty="0"/>
              <a:t>Class D – 30 Unit Multifamily </a:t>
            </a:r>
          </a:p>
          <a:p>
            <a:pPr lvl="1"/>
            <a:r>
              <a:rPr lang="en-US" dirty="0"/>
              <a:t>Average Rent: $675 per unit</a:t>
            </a:r>
          </a:p>
          <a:p>
            <a:pPr lvl="1"/>
            <a:r>
              <a:rPr lang="en-US" dirty="0"/>
              <a:t>Gross Income: $243,000</a:t>
            </a:r>
          </a:p>
          <a:p>
            <a:pPr lvl="1"/>
            <a:r>
              <a:rPr lang="en-US" dirty="0"/>
              <a:t>NOI: $121,500</a:t>
            </a:r>
          </a:p>
          <a:p>
            <a:pPr lvl="1"/>
            <a:r>
              <a:rPr lang="en-US" dirty="0"/>
              <a:t>Cap Rate: 10%</a:t>
            </a:r>
          </a:p>
          <a:p>
            <a:pPr lvl="1"/>
            <a:r>
              <a:rPr lang="en-US" dirty="0"/>
              <a:t>What is the value?</a:t>
            </a:r>
          </a:p>
          <a:p>
            <a:r>
              <a:rPr lang="en-US" dirty="0"/>
              <a:t>Or:</a:t>
            </a:r>
          </a:p>
          <a:p>
            <a:pPr lvl="1"/>
            <a:r>
              <a:rPr lang="en-US" dirty="0"/>
              <a:t>Class B – 15 Unit Multifamily</a:t>
            </a:r>
          </a:p>
          <a:p>
            <a:pPr lvl="1"/>
            <a:r>
              <a:rPr lang="en-US" dirty="0"/>
              <a:t>Average Rent: $1,100 per unit</a:t>
            </a:r>
          </a:p>
          <a:p>
            <a:pPr lvl="1"/>
            <a:r>
              <a:rPr lang="en-US" dirty="0"/>
              <a:t>Gross Income: $198,000</a:t>
            </a:r>
          </a:p>
          <a:p>
            <a:pPr lvl="1"/>
            <a:r>
              <a:rPr lang="en-US" dirty="0"/>
              <a:t>NOI: $99,000</a:t>
            </a:r>
          </a:p>
          <a:p>
            <a:pPr lvl="1"/>
            <a:r>
              <a:rPr lang="en-US" dirty="0"/>
              <a:t>Cap Rate: 8.25%</a:t>
            </a:r>
          </a:p>
          <a:p>
            <a:pPr lvl="1"/>
            <a:r>
              <a:rPr lang="en-US" dirty="0"/>
              <a:t>What is the value?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040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12-08 at 10.30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163" y="329911"/>
            <a:ext cx="3641990" cy="2288682"/>
          </a:xfrm>
          <a:prstGeom prst="rect">
            <a:avLst/>
          </a:prstGeom>
        </p:spPr>
      </p:pic>
      <p:pic>
        <p:nvPicPr>
          <p:cNvPr id="3" name="Picture 2" descr="Screen Shot 2017-12-08 at 10.30.3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460" y="2595791"/>
            <a:ext cx="1865821" cy="1685785"/>
          </a:xfrm>
          <a:prstGeom prst="rect">
            <a:avLst/>
          </a:prstGeom>
        </p:spPr>
      </p:pic>
      <p:pic>
        <p:nvPicPr>
          <p:cNvPr id="4" name="Picture 3" descr="Screen Shot 2017-12-08 at 10.31.4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839" y="3608160"/>
            <a:ext cx="5231806" cy="3249840"/>
          </a:xfrm>
          <a:prstGeom prst="rect">
            <a:avLst/>
          </a:prstGeom>
        </p:spPr>
      </p:pic>
      <p:pic>
        <p:nvPicPr>
          <p:cNvPr id="5" name="Picture 4" descr="Screen Shot 2017-12-08 at 10.31.19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602" y="887576"/>
            <a:ext cx="4527344" cy="12387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585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39"/>
          <a:stretch/>
        </p:blipFill>
        <p:spPr>
          <a:xfrm>
            <a:off x="8007927" y="10"/>
            <a:ext cx="4184072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Operating Expense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Operating Expense Ratio (OER)</a:t>
            </a:r>
          </a:p>
          <a:p>
            <a:r>
              <a:rPr lang="en-US" dirty="0"/>
              <a:t>Operating expenses / gross income = OER</a:t>
            </a:r>
          </a:p>
          <a:p>
            <a:r>
              <a:rPr lang="en-US" dirty="0"/>
              <a:t>You add up all of the properties expenses and divide it into the gross income</a:t>
            </a:r>
          </a:p>
          <a:p>
            <a:r>
              <a:rPr lang="en-US" dirty="0"/>
              <a:t>Rule of thumb around 50%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97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10-21 at 6.33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61" y="969435"/>
            <a:ext cx="9473079" cy="4558685"/>
          </a:xfrm>
          <a:prstGeom prst="rect">
            <a:avLst/>
          </a:prstGeom>
        </p:spPr>
      </p:pic>
      <p:pic>
        <p:nvPicPr>
          <p:cNvPr id="4" name="Picture 3" descr="images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165" y="3884030"/>
            <a:ext cx="2898275" cy="26047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129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device&#10;&#10;Description generated with high confidence">
            <a:extLst>
              <a:ext uri="{FF2B5EF4-FFF2-40B4-BE49-F238E27FC236}">
                <a16:creationId xmlns:a16="http://schemas.microsoft.com/office/drawing/2014/main" id="{CD73E746-27B1-44AC-B9E5-13A253B8E2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65738" y="2416709"/>
            <a:ext cx="4178778" cy="4106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Cash on Cash Return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Cash on Cash Return (COC)</a:t>
            </a:r>
          </a:p>
          <a:p>
            <a:r>
              <a:rPr lang="en-US" sz="3200" dirty="0"/>
              <a:t>NOI – Annual Debt Service / Acquisition Cost</a:t>
            </a:r>
          </a:p>
          <a:p>
            <a:r>
              <a:rPr lang="en-US" sz="3200" dirty="0"/>
              <a:t>COC gives a much more accurate figure on return</a:t>
            </a:r>
          </a:p>
          <a:p>
            <a:r>
              <a:rPr lang="en-US" sz="3200" dirty="0"/>
              <a:t>Includes Debt</a:t>
            </a:r>
          </a:p>
          <a:p>
            <a:r>
              <a:rPr lang="en-US" sz="3200" dirty="0"/>
              <a:t>I like a COC of 12% or better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171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Cash-on-Cash Return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2594"/>
            <a:ext cx="8135983" cy="6113417"/>
          </a:xfrm>
        </p:spPr>
        <p:txBody>
          <a:bodyPr>
            <a:normAutofit/>
          </a:bodyPr>
          <a:lstStyle/>
          <a:p>
            <a:r>
              <a:rPr lang="en-US" dirty="0"/>
              <a:t>Ex: </a:t>
            </a:r>
          </a:p>
          <a:p>
            <a:pPr lvl="1"/>
            <a:r>
              <a:rPr lang="en-US" dirty="0"/>
              <a:t>Purchase Price = $1,000,000</a:t>
            </a:r>
          </a:p>
          <a:p>
            <a:pPr lvl="2"/>
            <a:r>
              <a:rPr lang="en-US" dirty="0"/>
              <a:t>Down Payment = 25% $250,000</a:t>
            </a:r>
          </a:p>
          <a:p>
            <a:pPr lvl="2"/>
            <a:r>
              <a:rPr lang="en-US" dirty="0"/>
              <a:t>Bank Loan = 75% $750,000</a:t>
            </a:r>
          </a:p>
          <a:p>
            <a:pPr lvl="2"/>
            <a:r>
              <a:rPr lang="en-US" dirty="0"/>
              <a:t>No repairs needed</a:t>
            </a:r>
          </a:p>
          <a:p>
            <a:pPr lvl="1"/>
            <a:r>
              <a:rPr lang="en-US" dirty="0"/>
              <a:t>Cash Flow after debt = $50,000</a:t>
            </a:r>
          </a:p>
          <a:p>
            <a:pPr lvl="1"/>
            <a:r>
              <a:rPr lang="en-US" dirty="0"/>
              <a:t>Cash Flow of $50,000 / cash investment of $250,000 = </a:t>
            </a:r>
            <a:br>
              <a:rPr lang="en-US" dirty="0"/>
            </a:br>
            <a:r>
              <a:rPr lang="en-US" b="1" u="sng" dirty="0"/>
              <a:t>20% cash-on-cash return</a:t>
            </a:r>
            <a:endParaRPr lang="en-US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 descr="Screen Shot 2017-12-12 at 10.15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340" y="1615841"/>
            <a:ext cx="1868275" cy="16484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661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person, holding, wall&#10;&#10;Description generated with high confidence">
            <a:extLst>
              <a:ext uri="{FF2B5EF4-FFF2-40B4-BE49-F238E27FC236}">
                <a16:creationId xmlns:a16="http://schemas.microsoft.com/office/drawing/2014/main" id="{E4ED4EF4-6DDF-4226-B011-D3A170429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7802" y="2362792"/>
            <a:ext cx="5071256" cy="33977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Internal Rate of Return (IRR)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8363" y="1306287"/>
            <a:ext cx="5659507" cy="4870676"/>
          </a:xfrm>
        </p:spPr>
        <p:txBody>
          <a:bodyPr>
            <a:normAutofit/>
          </a:bodyPr>
          <a:lstStyle/>
          <a:p>
            <a:r>
              <a:rPr lang="en-US" sz="2800" dirty="0"/>
              <a:t>IRR includes all returns to the investor over term of the investment. (Total Return)</a:t>
            </a:r>
          </a:p>
          <a:p>
            <a:r>
              <a:rPr lang="en-US" sz="2800" dirty="0"/>
              <a:t>IRR is also called Cash on Investment</a:t>
            </a:r>
          </a:p>
          <a:p>
            <a:r>
              <a:rPr lang="en-US" sz="2800" dirty="0"/>
              <a:t>IRR includes the benefits of three things:</a:t>
            </a:r>
          </a:p>
          <a:p>
            <a:pPr marL="457200" indent="4763">
              <a:buNone/>
            </a:pPr>
            <a:r>
              <a:rPr lang="en-US" sz="2800" dirty="0"/>
              <a:t>1. Appreciation</a:t>
            </a:r>
          </a:p>
          <a:p>
            <a:pPr marL="457200" indent="4763">
              <a:buNone/>
            </a:pPr>
            <a:r>
              <a:rPr lang="en-US" sz="2800" dirty="0"/>
              <a:t>2. Cash Flow </a:t>
            </a:r>
          </a:p>
          <a:p>
            <a:pPr marL="457200" indent="4763">
              <a:buNone/>
            </a:pPr>
            <a:r>
              <a:rPr lang="en-US" sz="2800" dirty="0"/>
              <a:t>3. Principle reduction on debt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80326" y="6488668"/>
            <a:ext cx="251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Manual Page 88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715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Loan to Value (LTV)</a:t>
            </a:r>
          </a:p>
          <a:p>
            <a:r>
              <a:rPr lang="en-US" dirty="0"/>
              <a:t>Mortgage amount / property value =LTV</a:t>
            </a:r>
          </a:p>
          <a:p>
            <a:r>
              <a:rPr lang="en-US" dirty="0"/>
              <a:t>Simply is just the ratio of how much banks will lend based on value</a:t>
            </a:r>
          </a:p>
          <a:p>
            <a:r>
              <a:rPr lang="en-US" dirty="0"/>
              <a:t>You can expect to see banks loan anywhere from 70%-80% on average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Loan to Value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635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Debt Service Coverage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756" y="1233326"/>
            <a:ext cx="11014324" cy="5624674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Debt Service Coverage Ratio (DSCR)</a:t>
            </a:r>
          </a:p>
          <a:p>
            <a:r>
              <a:rPr lang="en-US" sz="3600" dirty="0"/>
              <a:t>NOI –/ debt service payment  = DSCR</a:t>
            </a:r>
          </a:p>
          <a:p>
            <a:r>
              <a:rPr lang="en-US" sz="3600" dirty="0"/>
              <a:t>Used by lenders</a:t>
            </a:r>
          </a:p>
          <a:p>
            <a:r>
              <a:rPr lang="en-US" sz="3600" dirty="0"/>
              <a:t>Bank wants to see a percentage of the NOI left over after the mortgage is paid</a:t>
            </a:r>
          </a:p>
          <a:p>
            <a:pPr lvl="1"/>
            <a:r>
              <a:rPr lang="en-US" sz="3600" dirty="0"/>
              <a:t>Anything less than 1.25% debt coverage and they probably won’t approve the loan</a:t>
            </a:r>
          </a:p>
          <a:p>
            <a:pPr lvl="1"/>
            <a:r>
              <a:rPr lang="en-US" sz="3600" dirty="0"/>
              <a:t>Most banks want at least 1.25 to approve</a:t>
            </a:r>
          </a:p>
          <a:p>
            <a:r>
              <a:rPr lang="en-US" sz="3600" dirty="0"/>
              <a:t>A DSCR of less than 1 means there’s negative cash flow</a:t>
            </a:r>
          </a:p>
          <a:p>
            <a:r>
              <a:rPr lang="en-US" sz="3600" dirty="0"/>
              <a:t>For example, a DSCR of .85 means the NOI can only cover 85% of the mortgage payments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651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21 at 6.45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69" y="1006764"/>
            <a:ext cx="9315455" cy="4583249"/>
          </a:xfrm>
          <a:prstGeom prst="rect">
            <a:avLst/>
          </a:prstGeom>
        </p:spPr>
      </p:pic>
      <p:pic>
        <p:nvPicPr>
          <p:cNvPr id="3" name="Picture 2" descr="image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554" y="3702906"/>
            <a:ext cx="3379317" cy="303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5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Rod’s Target Minimums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4294967295"/>
          </p:nvPr>
        </p:nvGraphicFramePr>
        <p:xfrm>
          <a:off x="1219200" y="1573214"/>
          <a:ext cx="9340645" cy="3431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680326" y="6488668"/>
            <a:ext cx="251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Manual Page 89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543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21 at 6.55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38" y="708848"/>
            <a:ext cx="10694125" cy="5175316"/>
          </a:xfrm>
          <a:prstGeom prst="rect">
            <a:avLst/>
          </a:prstGeom>
        </p:spPr>
      </p:pic>
      <p:pic>
        <p:nvPicPr>
          <p:cNvPr id="3" name="Picture 2" descr="images-1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17" b="98592" l="0" r="99156">
                        <a14:foregroundMark x1="13502" y1="42723" x2="8017" y2="23005"/>
                        <a14:foregroundMark x1="8017" y1="23005" x2="21519" y2="8451"/>
                        <a14:foregroundMark x1="21519" y1="8451" x2="41772" y2="7512"/>
                        <a14:foregroundMark x1="41772" y1="7512" x2="59494" y2="10798"/>
                        <a14:foregroundMark x1="59494" y1="10798" x2="62447" y2="26761"/>
                        <a14:foregroundMark x1="65401" y1="30986" x2="56540" y2="38967"/>
                        <a14:foregroundMark x1="8439" y1="20657" x2="13502" y2="21127"/>
                        <a14:foregroundMark x1="26582" y1="5634" x2="27426" y2="3286"/>
                        <a14:foregroundMark x1="5485" y1="34742" x2="6329" y2="31455"/>
                        <a14:foregroundMark x1="6751" y1="22535" x2="8439" y2="18779"/>
                        <a14:foregroundMark x1="65823" y1="92488" x2="84388" y2="88263"/>
                        <a14:foregroundMark x1="84388" y1="88263" x2="85232" y2="82160"/>
                        <a14:foregroundMark x1="92827" y1="88732" x2="75527" y2="98592"/>
                        <a14:foregroundMark x1="75527" y1="98592" x2="66667" y2="94366"/>
                        <a14:foregroundMark x1="86498" y1="88263" x2="90295" y2="84507"/>
                        <a14:foregroundMark x1="95359" y1="87793" x2="99578" y2="91080"/>
                        <a14:foregroundMark x1="9283" y1="23474" x2="0" y2="20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058" y="3561494"/>
            <a:ext cx="2686482" cy="24144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356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Operating Income - NOI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01952" lvl="4" indent="0">
              <a:buNone/>
            </a:pPr>
            <a:endParaRPr lang="en-US" dirty="0"/>
          </a:p>
          <a:p>
            <a:pPr lvl="4"/>
            <a:r>
              <a:rPr lang="en-US" dirty="0"/>
              <a:t>  </a:t>
            </a:r>
          </a:p>
        </p:txBody>
      </p:sp>
      <p:pic>
        <p:nvPicPr>
          <p:cNvPr id="4" name="Picture 3" descr="Screen Shot 2016-10-21 at 3.09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17" y="2854167"/>
            <a:ext cx="9904548" cy="3230813"/>
          </a:xfrm>
          <a:prstGeom prst="rect">
            <a:avLst/>
          </a:prstGeom>
        </p:spPr>
      </p:pic>
      <p:pic>
        <p:nvPicPr>
          <p:cNvPr id="5" name="Picture 4" descr="images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117" y="1027906"/>
            <a:ext cx="2092249" cy="1880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9801" y="5838759"/>
            <a:ext cx="43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(Does not include debt service)</a:t>
            </a:r>
          </a:p>
        </p:txBody>
      </p:sp>
      <p:sp>
        <p:nvSpPr>
          <p:cNvPr id="8" name="Explosion: 14 Points 7">
            <a:extLst>
              <a:ext uri="{FF2B5EF4-FFF2-40B4-BE49-F238E27FC236}">
                <a16:creationId xmlns:a16="http://schemas.microsoft.com/office/drawing/2014/main" id="{A795BE83-49C2-49E3-82E1-33B5B1262FE9}"/>
              </a:ext>
            </a:extLst>
          </p:cNvPr>
          <p:cNvSpPr/>
          <p:nvPr/>
        </p:nvSpPr>
        <p:spPr>
          <a:xfrm rot="21155276">
            <a:off x="844196" y="1393956"/>
            <a:ext cx="4045316" cy="3085318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most important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32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Capitalization rate is the rate at which the NOI repays the purchase price on an annual basis. </a:t>
            </a:r>
          </a:p>
          <a:p>
            <a:r>
              <a:rPr lang="en-US" dirty="0"/>
              <a:t>The formula for calculating the capitalization rate can be expressed the following way:</a:t>
            </a:r>
          </a:p>
          <a:p>
            <a:r>
              <a:rPr lang="en-US" dirty="0"/>
              <a:t>Capitalization rate = Net operating income / current market value</a:t>
            </a:r>
          </a:p>
          <a:p>
            <a:r>
              <a:rPr lang="en-US" dirty="0"/>
              <a:t>If you have two of the variables you can solve for the other one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Capitalization Rate- (Cap Rate)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589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10-21 at 3.13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4" y="1423038"/>
            <a:ext cx="10241280" cy="2691619"/>
          </a:xfrm>
          <a:prstGeom prst="rect">
            <a:avLst/>
          </a:prstGeom>
        </p:spPr>
      </p:pic>
      <p:pic>
        <p:nvPicPr>
          <p:cNvPr id="4" name="Picture 3" descr="image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764" y="3922791"/>
            <a:ext cx="2975243" cy="267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6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outdoor, table, sitting&#10;&#10;Description generated with very high confidence">
            <a:extLst>
              <a:ext uri="{FF2B5EF4-FFF2-40B4-BE49-F238E27FC236}">
                <a16:creationId xmlns:a16="http://schemas.microsoft.com/office/drawing/2014/main" id="{16F762C9-D046-433F-A4D2-B0BCAE26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9"/>
          <a:stretch/>
        </p:blipFill>
        <p:spPr>
          <a:xfrm>
            <a:off x="8007927" y="10"/>
            <a:ext cx="4184072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A653F9C-50EF-4A82-9D85-F9380E9E8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Cap Rates are Affected by: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8318"/>
            <a:ext cx="7169727" cy="4857168"/>
          </a:xfrm>
        </p:spPr>
        <p:txBody>
          <a:bodyPr>
            <a:normAutofit/>
          </a:bodyPr>
          <a:lstStyle/>
          <a:p>
            <a:r>
              <a:rPr lang="en-US" dirty="0"/>
              <a:t>Location of the property</a:t>
            </a:r>
          </a:p>
          <a:p>
            <a:r>
              <a:rPr lang="en-US" dirty="0"/>
              <a:t>Overall market condition</a:t>
            </a:r>
          </a:p>
          <a:p>
            <a:r>
              <a:rPr lang="en-US" dirty="0"/>
              <a:t>Supply and demand</a:t>
            </a:r>
          </a:p>
          <a:p>
            <a:r>
              <a:rPr lang="en-US" dirty="0"/>
              <a:t>Investment risk</a:t>
            </a:r>
          </a:p>
          <a:p>
            <a:r>
              <a:rPr lang="en-US" dirty="0"/>
              <a:t>Property appreciation</a:t>
            </a:r>
          </a:p>
          <a:p>
            <a:r>
              <a:rPr lang="en-US" dirty="0"/>
              <a:t>Level of property management</a:t>
            </a:r>
          </a:p>
          <a:p>
            <a:r>
              <a:rPr lang="en-US" dirty="0"/>
              <a:t>Tax benefits associated with the property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295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Cap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Class A &amp; B properties have very low Cap Rates due to stability </a:t>
            </a:r>
          </a:p>
          <a:p>
            <a:r>
              <a:rPr lang="en-US" dirty="0"/>
              <a:t>Low Cap rate means Large investment for small income stream</a:t>
            </a:r>
          </a:p>
          <a:p>
            <a:r>
              <a:rPr lang="en-US" dirty="0"/>
              <a:t>D properties have high Cap Rates because they’re risky. The higher the Cap Rate the cheaper the property</a:t>
            </a:r>
          </a:p>
          <a:p>
            <a:r>
              <a:rPr lang="en-US" dirty="0"/>
              <a:t>Large Cap Rate means smaller investment for larger income stream</a:t>
            </a:r>
          </a:p>
          <a:p>
            <a:r>
              <a:rPr lang="en-US" dirty="0"/>
              <a:t>Cap Rates don’t take financing into consideration</a:t>
            </a:r>
          </a:p>
          <a:p>
            <a:r>
              <a:rPr lang="en-US" dirty="0"/>
              <a:t>Based upon paying in cash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759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Cap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A: 3%-6%</a:t>
            </a:r>
          </a:p>
          <a:p>
            <a:r>
              <a:rPr lang="en-US" dirty="0"/>
              <a:t>Class B: 4%-7%</a:t>
            </a:r>
          </a:p>
          <a:p>
            <a:r>
              <a:rPr lang="en-US" dirty="0"/>
              <a:t>Class C: 6%-10%</a:t>
            </a:r>
          </a:p>
          <a:p>
            <a:r>
              <a:rPr lang="en-US" dirty="0"/>
              <a:t>Class D: 10% and up</a:t>
            </a:r>
          </a:p>
          <a:p>
            <a:endParaRPr lang="en-US" dirty="0"/>
          </a:p>
          <a:p>
            <a:r>
              <a:rPr lang="en-US" dirty="0"/>
              <a:t>I like cap rates of 8% or better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C9FC40-E1E1-405F-91F7-BB31AABC5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9631">
            <a:off x="7538390" y="2371568"/>
            <a:ext cx="3752272" cy="28142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883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655</Words>
  <Application>Microsoft Office PowerPoint</Application>
  <PresentationFormat>Widescreen</PresentationFormat>
  <Paragraphs>110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1_Office Theme</vt:lpstr>
      <vt:lpstr>Key Financial Formulas</vt:lpstr>
      <vt:lpstr>Loan to Value</vt:lpstr>
      <vt:lpstr>PowerPoint Presentation</vt:lpstr>
      <vt:lpstr>Net Operating Income - NOI</vt:lpstr>
      <vt:lpstr>Capitalization Rate- (Cap Rate)</vt:lpstr>
      <vt:lpstr>PowerPoint Presentation</vt:lpstr>
      <vt:lpstr>Cap Rates are Affected by:</vt:lpstr>
      <vt:lpstr>Cap Rates</vt:lpstr>
      <vt:lpstr>Average Cap Rates</vt:lpstr>
      <vt:lpstr>PowerPoint Presentation</vt:lpstr>
      <vt:lpstr>PowerPoint Presentation</vt:lpstr>
      <vt:lpstr>Determining the Market Cap Rate for a Property:</vt:lpstr>
      <vt:lpstr>PowerPoint Presentation</vt:lpstr>
      <vt:lpstr>PowerPoint Presentation</vt:lpstr>
      <vt:lpstr>Operating Expense Ratio</vt:lpstr>
      <vt:lpstr>PowerPoint Presentation</vt:lpstr>
      <vt:lpstr> Cash on Cash Return </vt:lpstr>
      <vt:lpstr>Cash-on-Cash Return</vt:lpstr>
      <vt:lpstr>Internal Rate of Return (IRR)</vt:lpstr>
      <vt:lpstr>Debt Service Coverage Ratio</vt:lpstr>
      <vt:lpstr>PowerPoint Presentation</vt:lpstr>
      <vt:lpstr>Rod’s Target Minimums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Financial Formulas</dc:title>
  <dc:creator>Rod Khleif</dc:creator>
  <cp:lastModifiedBy>Rod Khleif</cp:lastModifiedBy>
  <cp:revision>1</cp:revision>
  <dcterms:created xsi:type="dcterms:W3CDTF">2019-10-20T16:24:49Z</dcterms:created>
  <dcterms:modified xsi:type="dcterms:W3CDTF">2019-10-20T16:26:12Z</dcterms:modified>
</cp:coreProperties>
</file>