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77" r:id="rId2"/>
    <p:sldId id="462" r:id="rId3"/>
    <p:sldId id="463" r:id="rId4"/>
    <p:sldId id="464" r:id="rId5"/>
    <p:sldId id="465" r:id="rId6"/>
    <p:sldId id="466" r:id="rId7"/>
    <p:sldId id="1258" r:id="rId8"/>
    <p:sldId id="625" r:id="rId9"/>
    <p:sldId id="627" r:id="rId10"/>
    <p:sldId id="469" r:id="rId11"/>
    <p:sldId id="470" r:id="rId12"/>
    <p:sldId id="471" r:id="rId13"/>
    <p:sldId id="472" r:id="rId14"/>
    <p:sldId id="473" r:id="rId15"/>
    <p:sldId id="542" r:id="rId16"/>
    <p:sldId id="474" r:id="rId17"/>
    <p:sldId id="1259" r:id="rId18"/>
    <p:sldId id="578" r:id="rId19"/>
    <p:sldId id="477" r:id="rId20"/>
    <p:sldId id="579" r:id="rId21"/>
    <p:sldId id="580" r:id="rId22"/>
    <p:sldId id="4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DCCF2-C621-42C8-A0B9-9F54AEA3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B710-4144-43F7-9200-233D71AE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0C04-4E6C-459E-B772-6D22D14A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BF49-2D8B-4184-B29A-D97FFCE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C7B0-4AF8-4096-9B91-0D28A3F1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E22C-C5EC-4475-A2F2-05527132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6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59D5-3874-4A4B-820B-E8D4065D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0494-A5C7-4694-AB18-EEA339D9D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D2A7-4AD9-4E80-AB02-9D11C67A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8D4C-9E25-4731-A6C4-3DC8805C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016D3-7795-4D25-BCD0-8A9AFEE1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9C8A-2AFA-4E3E-BA5B-404A816C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E6C6-F0DA-46A2-A51C-8E422E0E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DD79-E738-4B8B-A5A2-7D1B6096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E161-3024-4798-8CF9-2CFFFD8A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C8789-6AE2-45EC-9067-ABC0487AE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73341-E0DF-4841-AF15-D3AFE35C7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AC721-966F-47A9-9C17-2C180A5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D64BB-F1BD-410E-ADF1-A7D59903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DC678-8C0F-4FCB-A4F2-6304F2BB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CE1D-F0EF-42D4-9639-F6617B09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9A725-F29C-49CB-8A1A-67543054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90385-7209-4B91-8F2F-39887833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0FA9-4D18-42E8-8AEE-2140C063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2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529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3A011-712E-4A31-807C-28787BD66ED4}"/>
              </a:ext>
            </a:extLst>
          </p:cNvPr>
          <p:cNvSpPr/>
          <p:nvPr userDrawn="1"/>
        </p:nvSpPr>
        <p:spPr>
          <a:xfrm>
            <a:off x="0" y="1455576"/>
            <a:ext cx="12192000" cy="394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CBB933-DD5C-40C7-A785-49C55444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75"/>
            <a:ext cx="12191999" cy="3946849"/>
          </a:xfrm>
        </p:spPr>
        <p:txBody>
          <a:bodyPr anchor="ctr">
            <a:noAutofit/>
          </a:bodyPr>
          <a:lstStyle>
            <a:lvl1pPr algn="ctr">
              <a:defRPr sz="13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9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4675-0B07-4BA4-96F4-3B2051C1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0488-2705-4371-936D-3CF17EED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26ECC-8D4F-4999-BC9B-DFD763D1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B438-ECFE-49C1-A8D1-03177E80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A9804-8A58-4972-B250-2B3E30F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1A06C-0B78-4187-851E-092A2F50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6E9F-143F-4EE8-868C-DBA7F7A1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99D50-9551-4C45-B44E-AB4C08701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227B7-7E5E-43CF-8574-E7E33A82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94B8-49F3-47E3-BD84-64A505C4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2D73-0205-43DA-A005-58BABE4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85FCA-D0D6-4063-87D3-63065421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AC84-2E1E-465B-B34A-FE7EC5F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7A57F-54E4-4A40-9761-20A2AA51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66DE-0F11-4502-A379-5B96F135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18D8-3522-4B7F-A364-030D842C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E950-7274-4DA4-B09B-AA5A2DC1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D78CC-4806-4EA8-B854-D7F344B9A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EE7B-0F4F-4930-9FA6-C3EC23122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B57C-C35F-4F74-80F3-5A1D11EB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4D0-B2D8-43D0-8EF9-49F0E053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63DC-5B14-4B1F-8B7C-C4C7BE59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0F947-CBE1-44A9-8AD0-3EABCE31E928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29E4C-232E-4486-A0A8-84D42F4C1D18}"/>
              </a:ext>
            </a:extLst>
          </p:cNvPr>
          <p:cNvSpPr/>
          <p:nvPr userDrawn="1"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10" name="Picture 4" descr="cashflowLOGO01newshinywhitenormal.png">
            <a:extLst>
              <a:ext uri="{FF2B5EF4-FFF2-40B4-BE49-F238E27FC236}">
                <a16:creationId xmlns:a16="http://schemas.microsoft.com/office/drawing/2014/main" id="{A577FE35-5A2A-41B1-B840-2B744D7A4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4462606"/>
            <a:ext cx="2627762" cy="77739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A4175E-3377-4C49-A653-4B8F969730E9}"/>
              </a:ext>
            </a:extLst>
          </p:cNvPr>
          <p:cNvCxnSpPr/>
          <p:nvPr userDrawn="1"/>
        </p:nvCxnSpPr>
        <p:spPr>
          <a:xfrm>
            <a:off x="0" y="37108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E17DF-BA1A-41FE-9D06-12AAB7E3EDDD}"/>
              </a:ext>
            </a:extLst>
          </p:cNvPr>
          <p:cNvCxnSpPr/>
          <p:nvPr userDrawn="1"/>
        </p:nvCxnSpPr>
        <p:spPr>
          <a:xfrm>
            <a:off x="9136" y="56920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8B384C3-BA89-48DA-93D6-C96B3D5676C3}"/>
              </a:ext>
            </a:extLst>
          </p:cNvPr>
          <p:cNvSpPr/>
          <p:nvPr userDrawn="1"/>
        </p:nvSpPr>
        <p:spPr>
          <a:xfrm>
            <a:off x="9120006" y="2256914"/>
            <a:ext cx="2468876" cy="2468876"/>
          </a:xfrm>
          <a:prstGeom prst="ellipse">
            <a:avLst/>
          </a:prstGeom>
          <a:blipFill>
            <a:blip r:embed="rId3"/>
            <a:srcRect/>
            <a:stretch>
              <a:fillRect l="-26805" t="6924" r="-40709" b="-27750"/>
            </a:stretch>
          </a:blip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824" y="3377274"/>
            <a:ext cx="5809673" cy="2134938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E9F2-5AF5-43B6-A2EA-90DFAF52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36D1B-17D2-4CDD-BF62-11CA529A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AE0-3EB8-4C82-9EEF-DAFC7B3960F4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DA13A-3825-4BA6-869A-47E19C9D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DD411-8A51-46C6-97E6-BF34828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4C1-5A24-421E-9E9F-85E6BFA068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924EE-6E3D-432B-BBBB-3B65F8219D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8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609FDB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90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351649"/>
          </a:xfrm>
        </p:spPr>
        <p:txBody>
          <a:bodyPr>
            <a:no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609FDB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042F7-8C36-4F0E-AB9A-29D3ED7F316D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74033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64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016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4" y="365125"/>
            <a:ext cx="5165436" cy="5811838"/>
          </a:xfrm>
        </p:spPr>
        <p:txBody>
          <a:bodyPr>
            <a:normAutofit/>
          </a:bodyPr>
          <a:lstStyle>
            <a:lvl1pPr marL="3413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803275" indent="-346075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 marL="12557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 marL="1717675" indent="-346075">
              <a:tabLst>
                <a:tab pos="1717675" algn="l"/>
              </a:tabLst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 marL="21701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275A31-FB30-4406-83DD-C4BF210BD142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91583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12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82" y="550416"/>
            <a:ext cx="10291618" cy="5626547"/>
          </a:xfrm>
        </p:spPr>
        <p:txBody>
          <a:bodyPr vert="horz" lIns="91440" tIns="45720" rIns="91440" bIns="45720" rtlCol="0">
            <a:normAutofit/>
          </a:bodyPr>
          <a:lstStyle>
            <a:lvl1pPr marL="4619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914400" indent="-457200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3763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shflowLOGO01newshinywhitenormal.png">
            <a:extLst>
              <a:ext uri="{FF2B5EF4-FFF2-40B4-BE49-F238E27FC236}">
                <a16:creationId xmlns:a16="http://schemas.microsoft.com/office/drawing/2014/main" id="{A64B118C-17CD-4EFA-9BF7-F4C6D713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B37DE-8784-463B-A03A-5AD8B6AAC23C}"/>
              </a:ext>
            </a:extLst>
          </p:cNvPr>
          <p:cNvSpPr/>
          <p:nvPr userDrawn="1"/>
        </p:nvSpPr>
        <p:spPr>
          <a:xfrm>
            <a:off x="697395" y="550416"/>
            <a:ext cx="140805" cy="5508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56" y="152755"/>
            <a:ext cx="10515600" cy="1325563"/>
          </a:xfrm>
        </p:spPr>
        <p:txBody>
          <a:bodyPr>
            <a:normAutofit/>
          </a:bodyPr>
          <a:lstStyle>
            <a:lvl1pPr>
              <a:defRPr lang="en-US" sz="43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123024"/>
          </a:xfrm>
        </p:spPr>
        <p:txBody>
          <a:bodyPr/>
          <a:lstStyle>
            <a:lvl1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4929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64" y="152755"/>
            <a:ext cx="7008592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4" y="1478318"/>
            <a:ext cx="7008592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420142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55"/>
            <a:ext cx="7169727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61641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E3853-102A-4FDD-B72E-F2CD6706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BCA2-F39F-45B6-A602-E1450512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7EF6-F11E-4B69-9B56-FA13966B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A24-2BCF-4DA8-A132-FCCF4EC26DE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C6C2-5210-4156-ACC4-A5236DD48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8061-ACB6-4303-9F41-06FFD56F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The letter of intent is used to show your intent/desire to purchase a commercial property</a:t>
            </a:r>
          </a:p>
          <a:p>
            <a:r>
              <a:rPr lang="en-US" sz="3200" dirty="0"/>
              <a:t>All the LOI does is start the conversation with the seller, It begins the process and negotiation</a:t>
            </a:r>
          </a:p>
          <a:p>
            <a:r>
              <a:rPr lang="en-US" sz="3200" dirty="0"/>
              <a:t>It can be used prior to submitting a contract</a:t>
            </a:r>
          </a:p>
          <a:p>
            <a:r>
              <a:rPr lang="en-US" sz="3200" dirty="0"/>
              <a:t>Will sometimes save unnecessary legal fees</a:t>
            </a:r>
          </a:p>
          <a:p>
            <a:r>
              <a:rPr lang="en-US" sz="3200" dirty="0"/>
              <a:t>Short document, 2-4 pages</a:t>
            </a:r>
          </a:p>
          <a:p>
            <a:r>
              <a:rPr lang="en-US" sz="3200" dirty="0"/>
              <a:t>Non-binding</a:t>
            </a:r>
          </a:p>
          <a:p>
            <a:r>
              <a:rPr lang="en-US" sz="3200" dirty="0"/>
              <a:t>Purchase and sales contract contains all legal details and language</a:t>
            </a:r>
          </a:p>
          <a:p>
            <a:r>
              <a:rPr lang="en-US" sz="3200" dirty="0"/>
              <a:t>LOI only contains the most important deal points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7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 talked about analyzing the neighborhood, and now that you’re under contract you will actually physically visit the property and the area</a:t>
            </a:r>
          </a:p>
          <a:p>
            <a:r>
              <a:rPr lang="en-US" sz="3600" dirty="0"/>
              <a:t>Get in the car and drive the neighborhood</a:t>
            </a:r>
          </a:p>
          <a:p>
            <a:r>
              <a:rPr lang="en-US" sz="3600" dirty="0"/>
              <a:t>Ask yourself,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Would I want to live here?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Are there any jobs around here?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Would I want to work in this area?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Is public transportation nearby and accessible?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Due Diligence</a:t>
            </a:r>
          </a:p>
        </p:txBody>
      </p:sp>
      <p:pic>
        <p:nvPicPr>
          <p:cNvPr id="6" name="Picture 5" descr="imgres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93" y="4178135"/>
            <a:ext cx="1691467" cy="1691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5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937565"/>
          </a:xfrm>
        </p:spPr>
        <p:txBody>
          <a:bodyPr/>
          <a:lstStyle/>
          <a:p>
            <a:r>
              <a:rPr lang="en-US" sz="4000" dirty="0"/>
              <a:t>Where is the closest grocery store?</a:t>
            </a:r>
          </a:p>
          <a:p>
            <a:r>
              <a:rPr lang="en-US" sz="4000" dirty="0"/>
              <a:t>Are schools nearby?</a:t>
            </a:r>
          </a:p>
          <a:p>
            <a:pPr lvl="1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their rating?</a:t>
            </a:r>
          </a:p>
          <a:p>
            <a:r>
              <a:rPr lang="en-US" sz="4000" dirty="0"/>
              <a:t>Are there things to do?</a:t>
            </a:r>
          </a:p>
          <a:p>
            <a:pPr lvl="1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Examples could be beach, hiking, </a:t>
            </a:r>
            <a:b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recreation</a:t>
            </a:r>
          </a:p>
          <a:p>
            <a:pPr lvl="1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Or shopping, stores, businesses, </a:t>
            </a:r>
            <a:b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movie theater,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Due Diligence</a:t>
            </a:r>
          </a:p>
        </p:txBody>
      </p:sp>
      <p:pic>
        <p:nvPicPr>
          <p:cNvPr id="4" name="Picture 3" descr="imgr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38" y="1994148"/>
            <a:ext cx="2739062" cy="2461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5491018"/>
          </a:xfrm>
        </p:spPr>
        <p:txBody>
          <a:bodyPr>
            <a:normAutofit fontScale="92500" lnSpcReduction="20000"/>
          </a:bodyPr>
          <a:lstStyle/>
          <a:p>
            <a:r>
              <a:rPr lang="en-US" sz="4200" dirty="0"/>
              <a:t>What about safety?</a:t>
            </a:r>
          </a:p>
          <a:p>
            <a:r>
              <a:rPr lang="en-US" sz="4200" dirty="0"/>
              <a:t>Would you feel safe collecting rents?</a:t>
            </a:r>
          </a:p>
          <a:p>
            <a:pPr lvl="1"/>
            <a:r>
              <a:rPr lang="en-US" sz="4200" dirty="0">
                <a:latin typeface="Cambria Math" panose="02040503050406030204" pitchFamily="18" charset="0"/>
                <a:ea typeface="Cambria Math" panose="02040503050406030204" pitchFamily="18" charset="0"/>
              </a:rPr>
              <a:t>Go past 10pm, do you feel safe?</a:t>
            </a:r>
          </a:p>
          <a:p>
            <a:pPr lvl="1"/>
            <a:r>
              <a:rPr lang="en-US" sz="4200" dirty="0">
                <a:latin typeface="Cambria Math" panose="02040503050406030204" pitchFamily="18" charset="0"/>
                <a:ea typeface="Cambria Math" panose="02040503050406030204" pitchFamily="18" charset="0"/>
              </a:rPr>
              <a:t>Go on the weekend</a:t>
            </a:r>
          </a:p>
          <a:p>
            <a:r>
              <a:rPr lang="en-US" sz="4200" dirty="0"/>
              <a:t>Utilize Spotcrime.com</a:t>
            </a:r>
          </a:p>
          <a:p>
            <a:r>
              <a:rPr lang="en-US" sz="4200" dirty="0"/>
              <a:t>Call the non-emergency police number </a:t>
            </a:r>
          </a:p>
          <a:p>
            <a:pPr lvl="1"/>
            <a:r>
              <a:rPr lang="en-US" sz="4200" dirty="0">
                <a:latin typeface="Cambria Math" panose="02040503050406030204" pitchFamily="18" charset="0"/>
                <a:ea typeface="Cambria Math" panose="02040503050406030204" pitchFamily="18" charset="0"/>
              </a:rPr>
              <a:t>Ask if the property you’re interested in has had problems with crime in the past</a:t>
            </a:r>
          </a:p>
          <a:p>
            <a:pPr lvl="1"/>
            <a:r>
              <a:rPr lang="en-US" sz="4200" dirty="0">
                <a:latin typeface="Cambria Math" panose="02040503050406030204" pitchFamily="18" charset="0"/>
                <a:ea typeface="Cambria Math" panose="02040503050406030204" pitchFamily="18" charset="0"/>
              </a:rPr>
              <a:t>People want Clean-Safe-Affordable</a:t>
            </a:r>
          </a:p>
          <a:p>
            <a:pPr lvl="1"/>
            <a:r>
              <a:rPr lang="en-US" sz="4200" dirty="0">
                <a:latin typeface="Cambria Math" panose="02040503050406030204" pitchFamily="18" charset="0"/>
                <a:ea typeface="Cambria Math" panose="02040503050406030204" pitchFamily="18" charset="0"/>
              </a:rPr>
              <a:t>-Security? Clear Line of Sight? Lighting? 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Due Diligence</a:t>
            </a:r>
          </a:p>
        </p:txBody>
      </p:sp>
      <p:pic>
        <p:nvPicPr>
          <p:cNvPr id="4" name="Picture 3" descr="characters-696951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53" y="1256806"/>
            <a:ext cx="17526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8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indoor&#10;&#10;Description generated with very high confidence">
            <a:extLst>
              <a:ext uri="{FF2B5EF4-FFF2-40B4-BE49-F238E27FC236}">
                <a16:creationId xmlns:a16="http://schemas.microsoft.com/office/drawing/2014/main" id="{1C4DDCB2-B4BD-43B5-BD90-C7636287E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1223" y="10"/>
            <a:ext cx="404077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Due Diligence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78317"/>
            <a:ext cx="6477000" cy="50508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Speak to City Planning and Zoning</a:t>
            </a:r>
          </a:p>
          <a:p>
            <a:pPr lvl="1"/>
            <a:r>
              <a:rPr lang="en-US" dirty="0"/>
              <a:t>Any violations on subject property in past 5 years?</a:t>
            </a:r>
          </a:p>
          <a:p>
            <a:pPr lvl="1"/>
            <a:r>
              <a:rPr lang="en-US" dirty="0"/>
              <a:t>Any permits been pulled?</a:t>
            </a:r>
          </a:p>
          <a:p>
            <a:pPr lvl="1"/>
            <a:r>
              <a:rPr lang="en-US" dirty="0"/>
              <a:t>Any zoning changes coming that might impact the property?</a:t>
            </a:r>
          </a:p>
          <a:p>
            <a:pPr lvl="1"/>
            <a:r>
              <a:rPr lang="en-US" dirty="0"/>
              <a:t>Any infrastructure coming that might impact property?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Speak with contractors who have worked on the property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Plumbers, electricians, HVAC, maintenance, etc.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typical problems?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What do they think of the infrastructure?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Do they think anything needs to be repaired or replaced immediately?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Any deferred maintenance?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Also have new contractors come out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Tenured ones often may mitigate the scope or quality of their past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Due Diligence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1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D6DC-830A-405D-8C8C-0FEC682EE7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5491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/>
              <a:t>Mold: </a:t>
            </a:r>
            <a:r>
              <a:rPr lang="en-US" sz="3200" dirty="0"/>
              <a:t>Must determine what caused it. IE: A/C lines leaking, roof leaks, negative drainage:</a:t>
            </a:r>
          </a:p>
          <a:p>
            <a:r>
              <a:rPr lang="en-US" sz="3200" dirty="0"/>
              <a:t>If you can find where the water is coming in then okay to buy. You can’t, don’t buy it. </a:t>
            </a:r>
          </a:p>
          <a:p>
            <a:pPr marL="0" indent="0">
              <a:buNone/>
            </a:pPr>
            <a:r>
              <a:rPr lang="en-US" sz="3200" b="1" u="sng" dirty="0"/>
              <a:t>Lead Based Paint</a:t>
            </a:r>
            <a:r>
              <a:rPr lang="en-US" sz="3200" dirty="0"/>
              <a:t>: (pre 1978 built properties)</a:t>
            </a:r>
          </a:p>
          <a:p>
            <a:r>
              <a:rPr lang="en-US" sz="3200" dirty="0"/>
              <a:t>Every unit should have a tenant-signed compliance letter</a:t>
            </a:r>
          </a:p>
          <a:p>
            <a:r>
              <a:rPr lang="en-US" sz="3200" dirty="0"/>
              <a:t>Ideally remove and replace if you can. If you scrape you must vacuum up scrapes. </a:t>
            </a:r>
          </a:p>
          <a:p>
            <a:r>
              <a:rPr lang="en-US" sz="3200" b="1" u="sng" dirty="0"/>
              <a:t>Asbestos: </a:t>
            </a:r>
            <a:r>
              <a:rPr lang="en-US" sz="3200" dirty="0"/>
              <a:t>Don’t buy this property unless the seller removes it. (You always do environmental studies even if seller financed!) </a:t>
            </a:r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4054A-0937-4552-B9C7-44467FB6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Hazards to be aware of: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0326" y="6488668"/>
            <a:ext cx="251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Page 127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8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600" dirty="0"/>
              <a:t>Speak to tenants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Do they like living there?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Is it quiet and safe?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How are things maintained?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changes would you like to see?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Will they stay or move when lease expires?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Due Diligence</a:t>
            </a:r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47" y="800545"/>
            <a:ext cx="2961153" cy="235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0326" y="6488668"/>
            <a:ext cx="251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Page 128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4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611383"/>
            <a:ext cx="9666514" cy="1301634"/>
          </a:xfrm>
        </p:spPr>
        <p:txBody>
          <a:bodyPr/>
          <a:lstStyle/>
          <a:p>
            <a:r>
              <a:rPr lang="en-US" sz="7200" dirty="0"/>
              <a:t>The Inspection Process</a:t>
            </a:r>
            <a:endParaRPr lang="en-US" sz="7200" cap="none" dirty="0"/>
          </a:p>
        </p:txBody>
      </p:sp>
      <p:pic>
        <p:nvPicPr>
          <p:cNvPr id="10" name="Picture Placeholder 9" descr="A tall building in a city&#10;&#10;Description automatically generated">
            <a:extLst>
              <a:ext uri="{FF2B5EF4-FFF2-40B4-BE49-F238E27FC236}">
                <a16:creationId xmlns:a16="http://schemas.microsoft.com/office/drawing/2014/main" id="{5E3B5EFD-B86D-42C3-A016-E9BC51B9C5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214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56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Physical Inspection Process</a:t>
            </a:r>
          </a:p>
        </p:txBody>
      </p:sp>
      <p:pic>
        <p:nvPicPr>
          <p:cNvPr id="4" name="Picture 3" descr="photographer-424622__1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2" b="892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320" y="1002818"/>
            <a:ext cx="4088282" cy="4852362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a Building Inspector! </a:t>
            </a:r>
          </a:p>
          <a:p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Roofs</a:t>
            </a:r>
          </a:p>
          <a:p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HVAC, plumbing, electrical</a:t>
            </a:r>
          </a:p>
          <a:p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Foundations </a:t>
            </a:r>
          </a:p>
          <a:p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also want to physically walk the unit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Inspect each unit</a:t>
            </a:r>
          </a:p>
          <a:p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walking the units, take pictures</a:t>
            </a:r>
          </a:p>
          <a:p>
            <a:r>
              <a:rPr lang="en-US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Better to have someone video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755"/>
            <a:ext cx="9717505" cy="1325563"/>
          </a:xfrm>
        </p:spPr>
        <p:txBody>
          <a:bodyPr>
            <a:normAutofit/>
          </a:bodyPr>
          <a:lstStyle/>
          <a:p>
            <a:r>
              <a:rPr lang="en-US" sz="4400" dirty="0"/>
              <a:t>The Financial Inspection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7"/>
            <a:ext cx="7615989" cy="482622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Matching up bank statements to income statements</a:t>
            </a:r>
          </a:p>
          <a:p>
            <a:pPr lvl="1"/>
            <a:r>
              <a:rPr lang="en-US" dirty="0"/>
              <a:t>Matching up deposits to bank statement</a:t>
            </a:r>
          </a:p>
          <a:p>
            <a:pPr lvl="1"/>
            <a:r>
              <a:rPr lang="en-US" dirty="0"/>
              <a:t>Perform a lease audit</a:t>
            </a:r>
          </a:p>
          <a:p>
            <a:pPr lvl="2"/>
            <a:r>
              <a:rPr lang="en-US" dirty="0"/>
              <a:t>Ensure that info from rent roll matches up to signed leases</a:t>
            </a:r>
          </a:p>
          <a:p>
            <a:pPr lvl="2"/>
            <a:r>
              <a:rPr lang="en-US" dirty="0"/>
              <a:t>Log all lease dates and amounts</a:t>
            </a:r>
          </a:p>
        </p:txBody>
      </p:sp>
      <p:pic>
        <p:nvPicPr>
          <p:cNvPr id="4" name="Picture 3" descr="dollar-660223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31" y="1148666"/>
            <a:ext cx="3844885" cy="3844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27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LOI Will Contain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6" y="1233325"/>
            <a:ext cx="10515600" cy="547191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Name of property, if it has one</a:t>
            </a:r>
          </a:p>
          <a:p>
            <a:r>
              <a:rPr lang="en-US" sz="3200" dirty="0"/>
              <a:t>Property address</a:t>
            </a:r>
          </a:p>
          <a:p>
            <a:r>
              <a:rPr lang="en-US" sz="3200" dirty="0"/>
              <a:t>Property tax identification number</a:t>
            </a:r>
          </a:p>
          <a:p>
            <a:r>
              <a:rPr lang="en-US" sz="3200" dirty="0"/>
              <a:t>Legal description of the property</a:t>
            </a:r>
          </a:p>
          <a:p>
            <a:r>
              <a:rPr lang="en-US" sz="3200" dirty="0"/>
              <a:t>Purchase price</a:t>
            </a:r>
          </a:p>
          <a:p>
            <a:r>
              <a:rPr lang="en-US" sz="3200" dirty="0"/>
              <a:t>Earnest money deposit amount</a:t>
            </a:r>
          </a:p>
          <a:p>
            <a:r>
              <a:rPr lang="en-US" sz="3200" dirty="0"/>
              <a:t>Payment arrangements such as cash, mortgage, seller financing, etc.</a:t>
            </a:r>
          </a:p>
          <a:p>
            <a:r>
              <a:rPr lang="en-US" sz="3200" dirty="0"/>
              <a:t>Projected closing date</a:t>
            </a:r>
          </a:p>
          <a:p>
            <a:r>
              <a:rPr lang="en-US" sz="3200" dirty="0"/>
              <a:t>Terms and time frames for your due diligence</a:t>
            </a:r>
          </a:p>
          <a:p>
            <a:r>
              <a:rPr lang="en-US" sz="3200" dirty="0"/>
              <a:t>Who will create the contract</a:t>
            </a:r>
          </a:p>
        </p:txBody>
      </p:sp>
    </p:spTree>
    <p:extLst>
      <p:ext uri="{BB962C8B-B14F-4D97-AF65-F5344CB8AC3E}">
        <p14:creationId xmlns:p14="http://schemas.microsoft.com/office/powerpoint/2010/main" val="8549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oy&#10;&#10;Description generated with high confidence">
            <a:extLst>
              <a:ext uri="{FF2B5EF4-FFF2-40B4-BE49-F238E27FC236}">
                <a16:creationId xmlns:a16="http://schemas.microsoft.com/office/drawing/2014/main" id="{12E6151B-0107-4BF2-94F0-EF7ECCEF53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6" y="2129124"/>
            <a:ext cx="5189536" cy="4047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Statement Inspection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Verify utility bills against income statements</a:t>
            </a:r>
          </a:p>
          <a:p>
            <a:pPr lvl="1"/>
            <a:r>
              <a:rPr lang="en-US" sz="3600" dirty="0"/>
              <a:t>Water </a:t>
            </a:r>
          </a:p>
          <a:p>
            <a:pPr lvl="1"/>
            <a:r>
              <a:rPr lang="en-US" sz="3600" dirty="0"/>
              <a:t>Electric</a:t>
            </a:r>
          </a:p>
          <a:p>
            <a:pPr lvl="1"/>
            <a:r>
              <a:rPr lang="en-US" sz="3600" dirty="0"/>
              <a:t>Sewer</a:t>
            </a:r>
          </a:p>
          <a:p>
            <a:pPr lvl="1"/>
            <a:r>
              <a:rPr lang="en-US" sz="3600" dirty="0"/>
              <a:t>Trash</a:t>
            </a:r>
          </a:p>
          <a:p>
            <a:pPr lvl="1"/>
            <a:r>
              <a:rPr lang="en-US" sz="3600" dirty="0"/>
              <a:t>Etc.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undry-413688__1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373525" cy="3428990"/>
          </a:xfrm>
          <a:prstGeom prst="rect">
            <a:avLst/>
          </a:prstGeom>
        </p:spPr>
      </p:pic>
      <p:pic>
        <p:nvPicPr>
          <p:cNvPr id="7" name="Picture 6" descr="A picture containing snow, outdoor, skiing, building&#10;&#10;Description generated with very high confidence">
            <a:extLst>
              <a:ext uri="{FF2B5EF4-FFF2-40B4-BE49-F238E27FC236}">
                <a16:creationId xmlns:a16="http://schemas.microsoft.com/office/drawing/2014/main" id="{4F309C13-5560-4917-B687-3F1E3DBE7C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38457"/>
            <a:ext cx="4373525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Contract Inspection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Read over all contracts</a:t>
            </a:r>
          </a:p>
          <a:p>
            <a:pPr lvl="1"/>
            <a:r>
              <a:rPr lang="en-US" sz="3600" dirty="0"/>
              <a:t>Landscaping</a:t>
            </a:r>
          </a:p>
          <a:p>
            <a:pPr lvl="1"/>
            <a:r>
              <a:rPr lang="en-US" sz="3600" dirty="0"/>
              <a:t>Pool service</a:t>
            </a:r>
          </a:p>
          <a:p>
            <a:pPr lvl="1"/>
            <a:r>
              <a:rPr lang="en-US" sz="3600" dirty="0"/>
              <a:t>Snow removal</a:t>
            </a:r>
          </a:p>
          <a:p>
            <a:pPr lvl="1"/>
            <a:r>
              <a:rPr lang="en-US" sz="3600" dirty="0"/>
              <a:t>Etc. </a:t>
            </a:r>
          </a:p>
          <a:p>
            <a:r>
              <a:rPr lang="en-US" sz="3600" dirty="0"/>
              <a:t>Take special note to the laundry contract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0326" y="6488668"/>
            <a:ext cx="251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Page 130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2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If there were material things left out or miss-represented then okay to re-trade</a:t>
            </a:r>
          </a:p>
          <a:p>
            <a:r>
              <a:rPr lang="en-US" dirty="0"/>
              <a:t>Do not abuse this process or you will lose broker relationship and damage reputation</a:t>
            </a:r>
          </a:p>
          <a:p>
            <a:r>
              <a:rPr lang="en-US" dirty="0"/>
              <a:t>Do not be afraid to walk away!</a:t>
            </a:r>
          </a:p>
          <a:p>
            <a:r>
              <a:rPr lang="en-US" dirty="0"/>
              <a:t>Sometimes the best deals are the ones we do not buy!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Do not be Afraid to Back out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or Re-trade if Warranted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4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624674"/>
          </a:xfrm>
        </p:spPr>
        <p:txBody>
          <a:bodyPr>
            <a:normAutofit/>
          </a:bodyPr>
          <a:lstStyle/>
          <a:p>
            <a:r>
              <a:rPr lang="en-US" sz="3000" dirty="0"/>
              <a:t>In addition, you want to include any non-standard or large requests</a:t>
            </a:r>
          </a:p>
          <a:p>
            <a:pPr lvl="1"/>
            <a:r>
              <a:rPr lang="en-US" sz="3000" dirty="0"/>
              <a:t>Examples would be:</a:t>
            </a:r>
          </a:p>
          <a:p>
            <a:pPr lvl="2"/>
            <a:r>
              <a:rPr lang="en-US" sz="3000" dirty="0"/>
              <a:t>Seller financing</a:t>
            </a:r>
          </a:p>
          <a:p>
            <a:pPr lvl="2"/>
            <a:r>
              <a:rPr lang="en-US" sz="3000" dirty="0"/>
              <a:t>Seller paying closing costs</a:t>
            </a:r>
          </a:p>
          <a:p>
            <a:pPr lvl="2"/>
            <a:r>
              <a:rPr lang="en-US" sz="3000" dirty="0"/>
              <a:t>It might also include language stating the owner will not seek other offers for a period of time</a:t>
            </a:r>
          </a:p>
          <a:p>
            <a:pPr lvl="7"/>
            <a:endParaRPr lang="en-US" sz="3000" dirty="0"/>
          </a:p>
          <a:p>
            <a:pPr lvl="7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9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3 at 8.5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4" y="272856"/>
            <a:ext cx="4119050" cy="6229115"/>
          </a:xfrm>
          <a:prstGeom prst="rect">
            <a:avLst/>
          </a:prstGeom>
        </p:spPr>
      </p:pic>
      <p:pic>
        <p:nvPicPr>
          <p:cNvPr id="6" name="Picture 5" descr="Screen Shot 2016-10-23 at 9.01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508"/>
            <a:ext cx="3882189" cy="6188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4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23 at 9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76" y="338295"/>
            <a:ext cx="4301832" cy="6147293"/>
          </a:xfrm>
          <a:prstGeom prst="rect">
            <a:avLst/>
          </a:prstGeom>
        </p:spPr>
      </p:pic>
      <p:pic>
        <p:nvPicPr>
          <p:cNvPr id="4" name="Picture 3" descr="Screen Shot 2016-10-23 at 9.03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8" y="546842"/>
            <a:ext cx="4775702" cy="5613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3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Offer/Purchase Contract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use an attorney to write the contract or to review the broker’s contract. </a:t>
            </a:r>
          </a:p>
          <a:p>
            <a:r>
              <a:rPr lang="en-US" dirty="0"/>
              <a:t>When dealing with partners, always use an escrow agent for all the partnership money</a:t>
            </a:r>
          </a:p>
          <a:p>
            <a:r>
              <a:rPr lang="en-US" dirty="0"/>
              <a:t>The contract should always have an effective date in addition to the date it was signed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2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611383"/>
            <a:ext cx="9666514" cy="1301634"/>
          </a:xfrm>
        </p:spPr>
        <p:txBody>
          <a:bodyPr/>
          <a:lstStyle/>
          <a:p>
            <a:r>
              <a:rPr lang="en-US" sz="7200" dirty="0"/>
              <a:t>Due Diligence</a:t>
            </a:r>
            <a:endParaRPr lang="en-US" sz="7200" cap="none" dirty="0"/>
          </a:p>
        </p:txBody>
      </p:sp>
      <p:pic>
        <p:nvPicPr>
          <p:cNvPr id="10" name="Picture Placeholder 9" descr="A tall building in a city&#10;&#10;Description automatically generated">
            <a:extLst>
              <a:ext uri="{FF2B5EF4-FFF2-40B4-BE49-F238E27FC236}">
                <a16:creationId xmlns:a16="http://schemas.microsoft.com/office/drawing/2014/main" id="{5E3B5EFD-B86D-42C3-A016-E9BC51B9C5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2123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110648" y="1378557"/>
            <a:ext cx="12081352" cy="4351649"/>
          </a:xfrm>
        </p:spPr>
        <p:txBody>
          <a:bodyPr>
            <a:normAutofit/>
          </a:bodyPr>
          <a:lstStyle/>
          <a:p>
            <a:r>
              <a:rPr lang="en-US" sz="3200" dirty="0"/>
              <a:t>Comprehensive Due Diligence Checklist is a Must</a:t>
            </a:r>
          </a:p>
          <a:p>
            <a:pPr marL="0" indent="0">
              <a:buNone/>
            </a:pPr>
            <a:r>
              <a:rPr lang="en-US" sz="3200" dirty="0"/>
              <a:t>    (Free Multifamily </a:t>
            </a:r>
            <a:r>
              <a:rPr lang="en-US" sz="3200" dirty="0" err="1"/>
              <a:t>Toolbook</a:t>
            </a:r>
            <a:r>
              <a:rPr lang="en-US" sz="3200" dirty="0"/>
              <a:t> checklist download at RodKhleif.com)</a:t>
            </a:r>
          </a:p>
          <a:p>
            <a:r>
              <a:rPr lang="en-US" sz="3200" dirty="0"/>
              <a:t>Important Mindset Shift you Must Make</a:t>
            </a:r>
          </a:p>
          <a:p>
            <a:r>
              <a:rPr lang="en-US" sz="3200" dirty="0"/>
              <a:t>No stone left unturned</a:t>
            </a:r>
          </a:p>
          <a:p>
            <a:r>
              <a:rPr lang="en-US" sz="3200" dirty="0"/>
              <a:t>No phone call left unmade</a:t>
            </a:r>
          </a:p>
          <a:p>
            <a:r>
              <a:rPr lang="en-US" sz="3200" dirty="0"/>
              <a:t>No county office visit left unmade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Due Diligence</a:t>
            </a:r>
          </a:p>
        </p:txBody>
      </p:sp>
      <p:pic>
        <p:nvPicPr>
          <p:cNvPr id="6" name="Picture 5" descr="imgres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27" y="3642558"/>
            <a:ext cx="1691467" cy="1691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0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Call the Chamber of Commerce and/or Economic Development Office</a:t>
            </a:r>
          </a:p>
          <a:p>
            <a:r>
              <a:rPr lang="en-US" sz="3200" dirty="0"/>
              <a:t>How is business in the area?</a:t>
            </a:r>
          </a:p>
          <a:p>
            <a:r>
              <a:rPr lang="en-US" sz="3200" dirty="0"/>
              <a:t>Any incentives for investing?</a:t>
            </a:r>
          </a:p>
          <a:p>
            <a:r>
              <a:rPr lang="en-US" sz="3200" dirty="0"/>
              <a:t>Have businesses been coming or leaving?</a:t>
            </a:r>
          </a:p>
          <a:p>
            <a:r>
              <a:rPr lang="en-US" sz="3200" dirty="0"/>
              <a:t>Any new major employers you know of?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Due Diligence</a:t>
            </a:r>
          </a:p>
        </p:txBody>
      </p:sp>
      <p:pic>
        <p:nvPicPr>
          <p:cNvPr id="5" name="Picture 4" descr="imgres.png">
            <a:extLst>
              <a:ext uri="{FF2B5EF4-FFF2-40B4-BE49-F238E27FC236}">
                <a16:creationId xmlns:a16="http://schemas.microsoft.com/office/drawing/2014/main" id="{F6C91FE7-DCAB-497D-8D12-7731176E3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5082647"/>
            <a:ext cx="3746500" cy="1155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6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1_Office Theme</vt:lpstr>
      <vt:lpstr>LOI</vt:lpstr>
      <vt:lpstr>LOI Will Contain</vt:lpstr>
      <vt:lpstr>LOI</vt:lpstr>
      <vt:lpstr>PowerPoint Presentation</vt:lpstr>
      <vt:lpstr>PowerPoint Presentation</vt:lpstr>
      <vt:lpstr>The Offer/Purchase Contract </vt:lpstr>
      <vt:lpstr>Due Diligence</vt:lpstr>
      <vt:lpstr>Due Diligence</vt:lpstr>
      <vt:lpstr>Due Diligence</vt:lpstr>
      <vt:lpstr>Due Diligence</vt:lpstr>
      <vt:lpstr>Due Diligence</vt:lpstr>
      <vt:lpstr>Due Diligence</vt:lpstr>
      <vt:lpstr>Due Diligence</vt:lpstr>
      <vt:lpstr>Due Diligence</vt:lpstr>
      <vt:lpstr>Hazards to be aware of:</vt:lpstr>
      <vt:lpstr>Due Diligence</vt:lpstr>
      <vt:lpstr>The Inspection Process</vt:lpstr>
      <vt:lpstr>The Physical Inspection Process</vt:lpstr>
      <vt:lpstr>The Financial Inspection Process</vt:lpstr>
      <vt:lpstr>The Statement Inspection Process</vt:lpstr>
      <vt:lpstr>The Contract Inspection Process</vt:lpstr>
      <vt:lpstr>Do not be Afraid to Back out  or Re-trade if Warranted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</dc:title>
  <dc:creator>Rod Khleif</dc:creator>
  <cp:lastModifiedBy>Rod Khleif</cp:lastModifiedBy>
  <cp:revision>2</cp:revision>
  <dcterms:created xsi:type="dcterms:W3CDTF">2020-01-01T02:11:26Z</dcterms:created>
  <dcterms:modified xsi:type="dcterms:W3CDTF">2020-01-03T04:02:11Z</dcterms:modified>
</cp:coreProperties>
</file>