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EUrvoqRBgkLxANLMcj8TYw&amp;r=0&amp;pid=OfficeInsert" ContentType="image/jpeg"/>
  <Default Extension="jpg&amp;ehk=jIeui1X8QGBNioX9RoqT7g&amp;r=0&amp;pid=OfficeInsert" ContentType="image/jpeg"/>
  <Default Extension="png" ContentType="image/png"/>
  <Default Extension="png&amp;ehk=1K1oBi3xfyr8qfDYr4UgCw&amp;r=0&amp;pid=OfficeInsert" ContentType="image/png"/>
  <Default Extension="png&amp;ehk=c" ContentType="image/png"/>
  <Default Extension="png&amp;ehk=MYOBm" ContentType="image/png"/>
  <Default Extension="png&amp;ehk=Vsl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78" r:id="rId2"/>
    <p:sldId id="691" r:id="rId3"/>
    <p:sldId id="692" r:id="rId4"/>
    <p:sldId id="693" r:id="rId5"/>
    <p:sldId id="694" r:id="rId6"/>
    <p:sldId id="376" r:id="rId7"/>
    <p:sldId id="377" r:id="rId8"/>
    <p:sldId id="695" r:id="rId9"/>
    <p:sldId id="379" r:id="rId10"/>
    <p:sldId id="380" r:id="rId11"/>
    <p:sldId id="381" r:id="rId12"/>
    <p:sldId id="382" r:id="rId13"/>
    <p:sldId id="383" r:id="rId14"/>
    <p:sldId id="696" r:id="rId15"/>
    <p:sldId id="726" r:id="rId16"/>
    <p:sldId id="385" r:id="rId17"/>
    <p:sldId id="386" r:id="rId18"/>
    <p:sldId id="387" r:id="rId19"/>
    <p:sldId id="1202" r:id="rId20"/>
    <p:sldId id="741" r:id="rId21"/>
    <p:sldId id="727" r:id="rId22"/>
    <p:sldId id="728" r:id="rId23"/>
    <p:sldId id="1089" r:id="rId24"/>
    <p:sldId id="729" r:id="rId25"/>
    <p:sldId id="730" r:id="rId26"/>
    <p:sldId id="731" r:id="rId27"/>
    <p:sldId id="732" r:id="rId28"/>
    <p:sldId id="733" r:id="rId29"/>
    <p:sldId id="734" r:id="rId30"/>
    <p:sldId id="1090" r:id="rId31"/>
    <p:sldId id="735" r:id="rId32"/>
    <p:sldId id="736" r:id="rId33"/>
    <p:sldId id="737" r:id="rId34"/>
    <p:sldId id="738" r:id="rId35"/>
    <p:sldId id="739" r:id="rId36"/>
    <p:sldId id="740" r:id="rId37"/>
    <p:sldId id="12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91B3C-4BCB-4959-B10F-D546BCECAED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1" csCatId="accent5" phldr="1"/>
      <dgm:spPr/>
    </dgm:pt>
    <dgm:pt modelId="{84091196-006F-4973-A628-4BB19DF57120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>
              <a:latin typeface="Cambria Math" panose="02040503050406030204" pitchFamily="18" charset="0"/>
              <a:ea typeface="Cambria Math" panose="02040503050406030204" pitchFamily="18" charset="0"/>
            </a:rPr>
            <a:t>Sellers</a:t>
          </a:r>
        </a:p>
      </dgm:t>
    </dgm:pt>
    <dgm:pt modelId="{4C6D786C-61D4-4C72-8B29-9D79D230A916}" type="parTrans" cxnId="{CC683621-F96B-40A2-9154-B799BC8F0F61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7472A5C-E155-4635-8B20-C6B122A1ED1B}" type="sibTrans" cxnId="{CC683621-F96B-40A2-9154-B799BC8F0F61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0A18068-9AF9-44FE-8288-1A6C0875A3F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>
              <a:latin typeface="Cambria Math" panose="02040503050406030204" pitchFamily="18" charset="0"/>
              <a:ea typeface="Cambria Math" panose="02040503050406030204" pitchFamily="18" charset="0"/>
            </a:rPr>
            <a:t>Investors</a:t>
          </a:r>
        </a:p>
      </dgm:t>
    </dgm:pt>
    <dgm:pt modelId="{6510A773-ABB4-43AF-B9C4-961F8E900A8F}" type="parTrans" cxnId="{214DB6C0-12A8-4069-B40A-6F7191D325B7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441550D-94E2-4D7B-B69E-5EB65E277D09}" type="sibTrans" cxnId="{214DB6C0-12A8-4069-B40A-6F7191D325B7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3F57CA2-8EEA-451D-BEF0-B4D852B9573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>
              <a:latin typeface="Cambria Math" panose="02040503050406030204" pitchFamily="18" charset="0"/>
              <a:ea typeface="Cambria Math" panose="02040503050406030204" pitchFamily="18" charset="0"/>
            </a:rPr>
            <a:t>Bankers &amp; Lenders</a:t>
          </a:r>
        </a:p>
      </dgm:t>
    </dgm:pt>
    <dgm:pt modelId="{E6E7B95F-C1A0-4957-89B5-EBB163182776}" type="parTrans" cxnId="{6347B60C-9939-431F-B116-EC4FF7ECE0C3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620B3A6-60D9-407E-A907-A706067E30B3}" type="sibTrans" cxnId="{6347B60C-9939-431F-B116-EC4FF7ECE0C3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9B4D81B-23ED-4B9B-8D5F-BB61716AC99E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>
              <a:latin typeface="Cambria Math" panose="02040503050406030204" pitchFamily="18" charset="0"/>
              <a:ea typeface="Cambria Math" panose="02040503050406030204" pitchFamily="18" charset="0"/>
            </a:rPr>
            <a:t>Brokers</a:t>
          </a:r>
        </a:p>
      </dgm:t>
    </dgm:pt>
    <dgm:pt modelId="{A7956A3F-245C-4E6E-ACB5-391A73DC6DBE}" type="parTrans" cxnId="{CC52338A-1C1F-4D8D-BC5D-C01932FCD17E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2D8F68F-AA34-4638-8B8F-51295B4F8F20}" type="sibTrans" cxnId="{CC52338A-1C1F-4D8D-BC5D-C01932FCD17E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D3BEB2F-11B1-425A-BE64-AC17AC0B98C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>
              <a:latin typeface="Cambria Math" panose="02040503050406030204" pitchFamily="18" charset="0"/>
              <a:ea typeface="Cambria Math" panose="02040503050406030204" pitchFamily="18" charset="0"/>
            </a:rPr>
            <a:t>Service Providers</a:t>
          </a:r>
        </a:p>
      </dgm:t>
    </dgm:pt>
    <dgm:pt modelId="{B7A5E58B-18BB-4794-86F2-F05B3240199C}" type="parTrans" cxnId="{5F3CDF35-9D83-424E-9A9C-936E03647CD9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800112B-2C22-40A1-AA15-B08037476668}" type="sibTrans" cxnId="{5F3CDF35-9D83-424E-9A9C-936E03647CD9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2C76158-EF16-47BD-9CD1-B34DF161225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>
              <a:latin typeface="Cambria Math" panose="02040503050406030204" pitchFamily="18" charset="0"/>
              <a:ea typeface="Cambria Math" panose="02040503050406030204" pitchFamily="18" charset="0"/>
            </a:rPr>
            <a:t>Insurance Agents</a:t>
          </a:r>
        </a:p>
      </dgm:t>
    </dgm:pt>
    <dgm:pt modelId="{688FE5B3-CC61-4D8C-84BE-2422ECD578DF}" type="parTrans" cxnId="{030123F7-C544-44B6-BDEE-5F5EC66C902E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23AA732-55E9-4FED-AB2A-6DFB6ACDAC58}" type="sibTrans" cxnId="{030123F7-C544-44B6-BDEE-5F5EC66C902E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E6A4245-5692-4BF3-A893-02D061E994A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dirty="0">
              <a:latin typeface="Cambria Math" panose="02040503050406030204" pitchFamily="18" charset="0"/>
              <a:ea typeface="Cambria Math" panose="02040503050406030204" pitchFamily="18" charset="0"/>
            </a:rPr>
            <a:t>Property Management Companies or your Onsite Staff</a:t>
          </a:r>
        </a:p>
      </dgm:t>
    </dgm:pt>
    <dgm:pt modelId="{D971FE8C-7D6D-492E-ACA7-51DE3AB14509}" type="parTrans" cxnId="{AFDC87B3-4512-49F1-8602-DF5B6A48FE49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A2B5CF5-4090-4DA6-B3AA-F1B1EA6D4A0C}" type="sibTrans" cxnId="{AFDC87B3-4512-49F1-8602-DF5B6A48FE49}">
      <dgm:prSet/>
      <dgm:spPr/>
      <dgm:t>
        <a:bodyPr/>
        <a:lstStyle/>
        <a:p>
          <a:endParaRPr lang="en-US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37BB01D-4D38-4F0A-821B-B58748C94E62}" type="pres">
      <dgm:prSet presAssocID="{69D91B3C-4BCB-4959-B10F-D546BCECAEDD}" presName="Name0" presStyleCnt="0">
        <dgm:presLayoutVars>
          <dgm:dir/>
          <dgm:resizeHandles val="exact"/>
        </dgm:presLayoutVars>
      </dgm:prSet>
      <dgm:spPr/>
    </dgm:pt>
    <dgm:pt modelId="{B99B187D-6081-4F6A-87A6-0DF7FB846844}" type="pres">
      <dgm:prSet presAssocID="{84091196-006F-4973-A628-4BB19DF57120}" presName="node" presStyleLbl="node1" presStyleIdx="0" presStyleCnt="7">
        <dgm:presLayoutVars>
          <dgm:bulletEnabled val="1"/>
        </dgm:presLayoutVars>
      </dgm:prSet>
      <dgm:spPr/>
    </dgm:pt>
    <dgm:pt modelId="{4D352327-B57F-4279-BD65-BFC5843AA101}" type="pres">
      <dgm:prSet presAssocID="{A7472A5C-E155-4635-8B20-C6B122A1ED1B}" presName="sibTrans" presStyleLbl="sibTrans1D1" presStyleIdx="0" presStyleCnt="6"/>
      <dgm:spPr/>
    </dgm:pt>
    <dgm:pt modelId="{D9E4351A-7F58-4159-AB2D-7D4C4D0E28DA}" type="pres">
      <dgm:prSet presAssocID="{A7472A5C-E155-4635-8B20-C6B122A1ED1B}" presName="connectorText" presStyleLbl="sibTrans1D1" presStyleIdx="0" presStyleCnt="6"/>
      <dgm:spPr/>
    </dgm:pt>
    <dgm:pt modelId="{1223F206-A065-45E4-8835-C821DB44E36F}" type="pres">
      <dgm:prSet presAssocID="{30A18068-9AF9-44FE-8288-1A6C0875A3FB}" presName="node" presStyleLbl="node1" presStyleIdx="1" presStyleCnt="7">
        <dgm:presLayoutVars>
          <dgm:bulletEnabled val="1"/>
        </dgm:presLayoutVars>
      </dgm:prSet>
      <dgm:spPr/>
    </dgm:pt>
    <dgm:pt modelId="{DE4C146C-820D-4DA9-A1E1-920387CBDB0B}" type="pres">
      <dgm:prSet presAssocID="{E441550D-94E2-4D7B-B69E-5EB65E277D09}" presName="sibTrans" presStyleLbl="sibTrans1D1" presStyleIdx="1" presStyleCnt="6"/>
      <dgm:spPr/>
    </dgm:pt>
    <dgm:pt modelId="{F9E5E4E1-22C5-4841-8AA1-591619CDF648}" type="pres">
      <dgm:prSet presAssocID="{E441550D-94E2-4D7B-B69E-5EB65E277D09}" presName="connectorText" presStyleLbl="sibTrans1D1" presStyleIdx="1" presStyleCnt="6"/>
      <dgm:spPr/>
    </dgm:pt>
    <dgm:pt modelId="{95AE493D-9ED8-45ED-9187-BCF2FD08C6CE}" type="pres">
      <dgm:prSet presAssocID="{C3F57CA2-8EEA-451D-BEF0-B4D852B95735}" presName="node" presStyleLbl="node1" presStyleIdx="2" presStyleCnt="7">
        <dgm:presLayoutVars>
          <dgm:bulletEnabled val="1"/>
        </dgm:presLayoutVars>
      </dgm:prSet>
      <dgm:spPr/>
    </dgm:pt>
    <dgm:pt modelId="{F2245FA0-0BED-4962-8637-4E8D3E813C69}" type="pres">
      <dgm:prSet presAssocID="{D620B3A6-60D9-407E-A907-A706067E30B3}" presName="sibTrans" presStyleLbl="sibTrans1D1" presStyleIdx="2" presStyleCnt="6"/>
      <dgm:spPr/>
    </dgm:pt>
    <dgm:pt modelId="{84599ED3-8898-4A85-AD6F-D87E9AFAE9FC}" type="pres">
      <dgm:prSet presAssocID="{D620B3A6-60D9-407E-A907-A706067E30B3}" presName="connectorText" presStyleLbl="sibTrans1D1" presStyleIdx="2" presStyleCnt="6"/>
      <dgm:spPr/>
    </dgm:pt>
    <dgm:pt modelId="{28EC75FD-69BE-4018-BBCF-DB4CD6BD8E1B}" type="pres">
      <dgm:prSet presAssocID="{F9B4D81B-23ED-4B9B-8D5F-BB61716AC99E}" presName="node" presStyleLbl="node1" presStyleIdx="3" presStyleCnt="7">
        <dgm:presLayoutVars>
          <dgm:bulletEnabled val="1"/>
        </dgm:presLayoutVars>
      </dgm:prSet>
      <dgm:spPr/>
    </dgm:pt>
    <dgm:pt modelId="{CD9E57CB-D211-4F74-A7DB-D283C77BABC6}" type="pres">
      <dgm:prSet presAssocID="{22D8F68F-AA34-4638-8B8F-51295B4F8F20}" presName="sibTrans" presStyleLbl="sibTrans1D1" presStyleIdx="3" presStyleCnt="6"/>
      <dgm:spPr/>
    </dgm:pt>
    <dgm:pt modelId="{AE6DA46B-F860-48F9-B387-BF039CC936E3}" type="pres">
      <dgm:prSet presAssocID="{22D8F68F-AA34-4638-8B8F-51295B4F8F20}" presName="connectorText" presStyleLbl="sibTrans1D1" presStyleIdx="3" presStyleCnt="6"/>
      <dgm:spPr/>
    </dgm:pt>
    <dgm:pt modelId="{76D207D3-247E-4C02-B335-77CB79AD6370}" type="pres">
      <dgm:prSet presAssocID="{BD3BEB2F-11B1-425A-BE64-AC17AC0B98C7}" presName="node" presStyleLbl="node1" presStyleIdx="4" presStyleCnt="7">
        <dgm:presLayoutVars>
          <dgm:bulletEnabled val="1"/>
        </dgm:presLayoutVars>
      </dgm:prSet>
      <dgm:spPr/>
    </dgm:pt>
    <dgm:pt modelId="{F3480C96-5D36-46E3-9AC8-A99A79D43D42}" type="pres">
      <dgm:prSet presAssocID="{C800112B-2C22-40A1-AA15-B08037476668}" presName="sibTrans" presStyleLbl="sibTrans1D1" presStyleIdx="4" presStyleCnt="6"/>
      <dgm:spPr/>
    </dgm:pt>
    <dgm:pt modelId="{27A92CED-DCFD-4B31-8E7F-AE85EE4566DD}" type="pres">
      <dgm:prSet presAssocID="{C800112B-2C22-40A1-AA15-B08037476668}" presName="connectorText" presStyleLbl="sibTrans1D1" presStyleIdx="4" presStyleCnt="6"/>
      <dgm:spPr/>
    </dgm:pt>
    <dgm:pt modelId="{293F2390-4035-464D-9AB9-9AED880F1C7D}" type="pres">
      <dgm:prSet presAssocID="{02C76158-EF16-47BD-9CD1-B34DF1612252}" presName="node" presStyleLbl="node1" presStyleIdx="5" presStyleCnt="7">
        <dgm:presLayoutVars>
          <dgm:bulletEnabled val="1"/>
        </dgm:presLayoutVars>
      </dgm:prSet>
      <dgm:spPr/>
    </dgm:pt>
    <dgm:pt modelId="{EC284F53-CF8E-4110-8133-B5AA9A4FA922}" type="pres">
      <dgm:prSet presAssocID="{A23AA732-55E9-4FED-AB2A-6DFB6ACDAC58}" presName="sibTrans" presStyleLbl="sibTrans1D1" presStyleIdx="5" presStyleCnt="6"/>
      <dgm:spPr/>
    </dgm:pt>
    <dgm:pt modelId="{9F961D58-3D9F-4E9C-B1B2-0F6BCBB5E856}" type="pres">
      <dgm:prSet presAssocID="{A23AA732-55E9-4FED-AB2A-6DFB6ACDAC58}" presName="connectorText" presStyleLbl="sibTrans1D1" presStyleIdx="5" presStyleCnt="6"/>
      <dgm:spPr/>
    </dgm:pt>
    <dgm:pt modelId="{D9B3285A-233A-410F-BD98-B6525974D2CD}" type="pres">
      <dgm:prSet presAssocID="{EE6A4245-5692-4BF3-A893-02D061E994A2}" presName="node" presStyleLbl="node1" presStyleIdx="6" presStyleCnt="7">
        <dgm:presLayoutVars>
          <dgm:bulletEnabled val="1"/>
        </dgm:presLayoutVars>
      </dgm:prSet>
      <dgm:spPr/>
    </dgm:pt>
  </dgm:ptLst>
  <dgm:cxnLst>
    <dgm:cxn modelId="{3229D503-A374-479A-A4A0-1C8A35C9B9B7}" type="presOf" srcId="{02C76158-EF16-47BD-9CD1-B34DF1612252}" destId="{293F2390-4035-464D-9AB9-9AED880F1C7D}" srcOrd="0" destOrd="0" presId="urn:microsoft.com/office/officeart/2016/7/layout/RepeatingBendingProcessNew"/>
    <dgm:cxn modelId="{DC8E9805-C82D-4B6B-98A5-2F3BA26F916D}" type="presOf" srcId="{C800112B-2C22-40A1-AA15-B08037476668}" destId="{27A92CED-DCFD-4B31-8E7F-AE85EE4566DD}" srcOrd="1" destOrd="0" presId="urn:microsoft.com/office/officeart/2016/7/layout/RepeatingBendingProcessNew"/>
    <dgm:cxn modelId="{6347B60C-9939-431F-B116-EC4FF7ECE0C3}" srcId="{69D91B3C-4BCB-4959-B10F-D546BCECAEDD}" destId="{C3F57CA2-8EEA-451D-BEF0-B4D852B95735}" srcOrd="2" destOrd="0" parTransId="{E6E7B95F-C1A0-4957-89B5-EBB163182776}" sibTransId="{D620B3A6-60D9-407E-A907-A706067E30B3}"/>
    <dgm:cxn modelId="{64791F11-E564-4BC8-A711-CC4CD13AA41C}" type="presOf" srcId="{E441550D-94E2-4D7B-B69E-5EB65E277D09}" destId="{DE4C146C-820D-4DA9-A1E1-920387CBDB0B}" srcOrd="0" destOrd="0" presId="urn:microsoft.com/office/officeart/2016/7/layout/RepeatingBendingProcessNew"/>
    <dgm:cxn modelId="{85EA4E1F-0EA4-464C-AB9F-0BDA0A60E297}" type="presOf" srcId="{84091196-006F-4973-A628-4BB19DF57120}" destId="{B99B187D-6081-4F6A-87A6-0DF7FB846844}" srcOrd="0" destOrd="0" presId="urn:microsoft.com/office/officeart/2016/7/layout/RepeatingBendingProcessNew"/>
    <dgm:cxn modelId="{8D046420-7B63-422F-9684-209DA833451C}" type="presOf" srcId="{30A18068-9AF9-44FE-8288-1A6C0875A3FB}" destId="{1223F206-A065-45E4-8835-C821DB44E36F}" srcOrd="0" destOrd="0" presId="urn:microsoft.com/office/officeart/2016/7/layout/RepeatingBendingProcessNew"/>
    <dgm:cxn modelId="{CC683621-F96B-40A2-9154-B799BC8F0F61}" srcId="{69D91B3C-4BCB-4959-B10F-D546BCECAEDD}" destId="{84091196-006F-4973-A628-4BB19DF57120}" srcOrd="0" destOrd="0" parTransId="{4C6D786C-61D4-4C72-8B29-9D79D230A916}" sibTransId="{A7472A5C-E155-4635-8B20-C6B122A1ED1B}"/>
    <dgm:cxn modelId="{89353C31-3F8A-4A62-BAD4-920D83C38668}" type="presOf" srcId="{EE6A4245-5692-4BF3-A893-02D061E994A2}" destId="{D9B3285A-233A-410F-BD98-B6525974D2CD}" srcOrd="0" destOrd="0" presId="urn:microsoft.com/office/officeart/2016/7/layout/RepeatingBendingProcessNew"/>
    <dgm:cxn modelId="{5F3CDF35-9D83-424E-9A9C-936E03647CD9}" srcId="{69D91B3C-4BCB-4959-B10F-D546BCECAEDD}" destId="{BD3BEB2F-11B1-425A-BE64-AC17AC0B98C7}" srcOrd="4" destOrd="0" parTransId="{B7A5E58B-18BB-4794-86F2-F05B3240199C}" sibTransId="{C800112B-2C22-40A1-AA15-B08037476668}"/>
    <dgm:cxn modelId="{C5805E5C-7815-4545-8E48-63B833DA075A}" type="presOf" srcId="{A23AA732-55E9-4FED-AB2A-6DFB6ACDAC58}" destId="{9F961D58-3D9F-4E9C-B1B2-0F6BCBB5E856}" srcOrd="1" destOrd="0" presId="urn:microsoft.com/office/officeart/2016/7/layout/RepeatingBendingProcessNew"/>
    <dgm:cxn modelId="{C64ECF68-8FA9-415A-AD64-0F78AFF7E46E}" type="presOf" srcId="{C3F57CA2-8EEA-451D-BEF0-B4D852B95735}" destId="{95AE493D-9ED8-45ED-9187-BCF2FD08C6CE}" srcOrd="0" destOrd="0" presId="urn:microsoft.com/office/officeart/2016/7/layout/RepeatingBendingProcessNew"/>
    <dgm:cxn modelId="{B74DC570-BB70-49E6-83A7-854450069FAE}" type="presOf" srcId="{F9B4D81B-23ED-4B9B-8D5F-BB61716AC99E}" destId="{28EC75FD-69BE-4018-BBCF-DB4CD6BD8E1B}" srcOrd="0" destOrd="0" presId="urn:microsoft.com/office/officeart/2016/7/layout/RepeatingBendingProcessNew"/>
    <dgm:cxn modelId="{55392C51-CD88-4F98-AB6A-ACBD184581F2}" type="presOf" srcId="{A7472A5C-E155-4635-8B20-C6B122A1ED1B}" destId="{4D352327-B57F-4279-BD65-BFC5843AA101}" srcOrd="0" destOrd="0" presId="urn:microsoft.com/office/officeart/2016/7/layout/RepeatingBendingProcessNew"/>
    <dgm:cxn modelId="{196D3971-3BFE-464A-BF7C-3E2EB9056A14}" type="presOf" srcId="{22D8F68F-AA34-4638-8B8F-51295B4F8F20}" destId="{CD9E57CB-D211-4F74-A7DB-D283C77BABC6}" srcOrd="0" destOrd="0" presId="urn:microsoft.com/office/officeart/2016/7/layout/RepeatingBendingProcessNew"/>
    <dgm:cxn modelId="{CB168977-B41C-4582-90D7-2A2AFC09B2F9}" type="presOf" srcId="{22D8F68F-AA34-4638-8B8F-51295B4F8F20}" destId="{AE6DA46B-F860-48F9-B387-BF039CC936E3}" srcOrd="1" destOrd="0" presId="urn:microsoft.com/office/officeart/2016/7/layout/RepeatingBendingProcessNew"/>
    <dgm:cxn modelId="{D0C4F959-4A45-40C5-8562-5C88089C9EC4}" type="presOf" srcId="{D620B3A6-60D9-407E-A907-A706067E30B3}" destId="{F2245FA0-0BED-4962-8637-4E8D3E813C69}" srcOrd="0" destOrd="0" presId="urn:microsoft.com/office/officeart/2016/7/layout/RepeatingBendingProcessNew"/>
    <dgm:cxn modelId="{6621AA7C-A7DD-4113-B54B-AE2FA3598F8A}" type="presOf" srcId="{A7472A5C-E155-4635-8B20-C6B122A1ED1B}" destId="{D9E4351A-7F58-4159-AB2D-7D4C4D0E28DA}" srcOrd="1" destOrd="0" presId="urn:microsoft.com/office/officeart/2016/7/layout/RepeatingBendingProcessNew"/>
    <dgm:cxn modelId="{CC52338A-1C1F-4D8D-BC5D-C01932FCD17E}" srcId="{69D91B3C-4BCB-4959-B10F-D546BCECAEDD}" destId="{F9B4D81B-23ED-4B9B-8D5F-BB61716AC99E}" srcOrd="3" destOrd="0" parTransId="{A7956A3F-245C-4E6E-ACB5-391A73DC6DBE}" sibTransId="{22D8F68F-AA34-4638-8B8F-51295B4F8F20}"/>
    <dgm:cxn modelId="{DD448F8A-5B5C-4455-B898-7D845193D365}" type="presOf" srcId="{E441550D-94E2-4D7B-B69E-5EB65E277D09}" destId="{F9E5E4E1-22C5-4841-8AA1-591619CDF648}" srcOrd="1" destOrd="0" presId="urn:microsoft.com/office/officeart/2016/7/layout/RepeatingBendingProcessNew"/>
    <dgm:cxn modelId="{693B2F97-CE2A-400E-AC92-854F89EBF658}" type="presOf" srcId="{C800112B-2C22-40A1-AA15-B08037476668}" destId="{F3480C96-5D36-46E3-9AC8-A99A79D43D42}" srcOrd="0" destOrd="0" presId="urn:microsoft.com/office/officeart/2016/7/layout/RepeatingBendingProcessNew"/>
    <dgm:cxn modelId="{CF73C89A-14F8-4AAF-85D4-E1526FE7A157}" type="presOf" srcId="{D620B3A6-60D9-407E-A907-A706067E30B3}" destId="{84599ED3-8898-4A85-AD6F-D87E9AFAE9FC}" srcOrd="1" destOrd="0" presId="urn:microsoft.com/office/officeart/2016/7/layout/RepeatingBendingProcessNew"/>
    <dgm:cxn modelId="{AFDC87B3-4512-49F1-8602-DF5B6A48FE49}" srcId="{69D91B3C-4BCB-4959-B10F-D546BCECAEDD}" destId="{EE6A4245-5692-4BF3-A893-02D061E994A2}" srcOrd="6" destOrd="0" parTransId="{D971FE8C-7D6D-492E-ACA7-51DE3AB14509}" sibTransId="{2A2B5CF5-4090-4DA6-B3AA-F1B1EA6D4A0C}"/>
    <dgm:cxn modelId="{214DB6C0-12A8-4069-B40A-6F7191D325B7}" srcId="{69D91B3C-4BCB-4959-B10F-D546BCECAEDD}" destId="{30A18068-9AF9-44FE-8288-1A6C0875A3FB}" srcOrd="1" destOrd="0" parTransId="{6510A773-ABB4-43AF-B9C4-961F8E900A8F}" sibTransId="{E441550D-94E2-4D7B-B69E-5EB65E277D09}"/>
    <dgm:cxn modelId="{1F6F67C9-14BD-43F1-ACC0-13F5AF4C1C55}" type="presOf" srcId="{BD3BEB2F-11B1-425A-BE64-AC17AC0B98C7}" destId="{76D207D3-247E-4C02-B335-77CB79AD6370}" srcOrd="0" destOrd="0" presId="urn:microsoft.com/office/officeart/2016/7/layout/RepeatingBendingProcessNew"/>
    <dgm:cxn modelId="{3075A0E4-41A7-4316-82C2-0703EC19D9AC}" type="presOf" srcId="{A23AA732-55E9-4FED-AB2A-6DFB6ACDAC58}" destId="{EC284F53-CF8E-4110-8133-B5AA9A4FA922}" srcOrd="0" destOrd="0" presId="urn:microsoft.com/office/officeart/2016/7/layout/RepeatingBendingProcessNew"/>
    <dgm:cxn modelId="{CCA581E8-1675-458C-979A-18FC30F87184}" type="presOf" srcId="{69D91B3C-4BCB-4959-B10F-D546BCECAEDD}" destId="{B37BB01D-4D38-4F0A-821B-B58748C94E62}" srcOrd="0" destOrd="0" presId="urn:microsoft.com/office/officeart/2016/7/layout/RepeatingBendingProcessNew"/>
    <dgm:cxn modelId="{030123F7-C544-44B6-BDEE-5F5EC66C902E}" srcId="{69D91B3C-4BCB-4959-B10F-D546BCECAEDD}" destId="{02C76158-EF16-47BD-9CD1-B34DF1612252}" srcOrd="5" destOrd="0" parTransId="{688FE5B3-CC61-4D8C-84BE-2422ECD578DF}" sibTransId="{A23AA732-55E9-4FED-AB2A-6DFB6ACDAC58}"/>
    <dgm:cxn modelId="{3A1A7B7B-5734-410C-B44A-72472A99F6C3}" type="presParOf" srcId="{B37BB01D-4D38-4F0A-821B-B58748C94E62}" destId="{B99B187D-6081-4F6A-87A6-0DF7FB846844}" srcOrd="0" destOrd="0" presId="urn:microsoft.com/office/officeart/2016/7/layout/RepeatingBendingProcessNew"/>
    <dgm:cxn modelId="{B2A21CD8-76A7-4C14-9980-6B5DB69C4384}" type="presParOf" srcId="{B37BB01D-4D38-4F0A-821B-B58748C94E62}" destId="{4D352327-B57F-4279-BD65-BFC5843AA101}" srcOrd="1" destOrd="0" presId="urn:microsoft.com/office/officeart/2016/7/layout/RepeatingBendingProcessNew"/>
    <dgm:cxn modelId="{EE4AE50C-E084-47DF-B2B3-503EF52C5F0C}" type="presParOf" srcId="{4D352327-B57F-4279-BD65-BFC5843AA101}" destId="{D9E4351A-7F58-4159-AB2D-7D4C4D0E28DA}" srcOrd="0" destOrd="0" presId="urn:microsoft.com/office/officeart/2016/7/layout/RepeatingBendingProcessNew"/>
    <dgm:cxn modelId="{1A728E69-0719-4072-B62C-2E2884CCE2F7}" type="presParOf" srcId="{B37BB01D-4D38-4F0A-821B-B58748C94E62}" destId="{1223F206-A065-45E4-8835-C821DB44E36F}" srcOrd="2" destOrd="0" presId="urn:microsoft.com/office/officeart/2016/7/layout/RepeatingBendingProcessNew"/>
    <dgm:cxn modelId="{F8C4FB39-F4CF-43CE-880A-AE149C9602F6}" type="presParOf" srcId="{B37BB01D-4D38-4F0A-821B-B58748C94E62}" destId="{DE4C146C-820D-4DA9-A1E1-920387CBDB0B}" srcOrd="3" destOrd="0" presId="urn:microsoft.com/office/officeart/2016/7/layout/RepeatingBendingProcessNew"/>
    <dgm:cxn modelId="{244A09A6-9929-4B5B-B329-837FA6905217}" type="presParOf" srcId="{DE4C146C-820D-4DA9-A1E1-920387CBDB0B}" destId="{F9E5E4E1-22C5-4841-8AA1-591619CDF648}" srcOrd="0" destOrd="0" presId="urn:microsoft.com/office/officeart/2016/7/layout/RepeatingBendingProcessNew"/>
    <dgm:cxn modelId="{6A7437DA-2F9A-4EB6-900A-51AF5309B29C}" type="presParOf" srcId="{B37BB01D-4D38-4F0A-821B-B58748C94E62}" destId="{95AE493D-9ED8-45ED-9187-BCF2FD08C6CE}" srcOrd="4" destOrd="0" presId="urn:microsoft.com/office/officeart/2016/7/layout/RepeatingBendingProcessNew"/>
    <dgm:cxn modelId="{AFD0851C-B4ED-47EF-BF7D-FFDF0BC63701}" type="presParOf" srcId="{B37BB01D-4D38-4F0A-821B-B58748C94E62}" destId="{F2245FA0-0BED-4962-8637-4E8D3E813C69}" srcOrd="5" destOrd="0" presId="urn:microsoft.com/office/officeart/2016/7/layout/RepeatingBendingProcessNew"/>
    <dgm:cxn modelId="{8EA159C2-8D74-4010-A820-16D168D15472}" type="presParOf" srcId="{F2245FA0-0BED-4962-8637-4E8D3E813C69}" destId="{84599ED3-8898-4A85-AD6F-D87E9AFAE9FC}" srcOrd="0" destOrd="0" presId="urn:microsoft.com/office/officeart/2016/7/layout/RepeatingBendingProcessNew"/>
    <dgm:cxn modelId="{8190613C-5F91-4D1C-9C99-F04143EFFC0E}" type="presParOf" srcId="{B37BB01D-4D38-4F0A-821B-B58748C94E62}" destId="{28EC75FD-69BE-4018-BBCF-DB4CD6BD8E1B}" srcOrd="6" destOrd="0" presId="urn:microsoft.com/office/officeart/2016/7/layout/RepeatingBendingProcessNew"/>
    <dgm:cxn modelId="{111C3BDB-C234-48E5-BF5A-7DE04F1810F6}" type="presParOf" srcId="{B37BB01D-4D38-4F0A-821B-B58748C94E62}" destId="{CD9E57CB-D211-4F74-A7DB-D283C77BABC6}" srcOrd="7" destOrd="0" presId="urn:microsoft.com/office/officeart/2016/7/layout/RepeatingBendingProcessNew"/>
    <dgm:cxn modelId="{F948E479-2A13-49A2-BFC4-A9202935897B}" type="presParOf" srcId="{CD9E57CB-D211-4F74-A7DB-D283C77BABC6}" destId="{AE6DA46B-F860-48F9-B387-BF039CC936E3}" srcOrd="0" destOrd="0" presId="urn:microsoft.com/office/officeart/2016/7/layout/RepeatingBendingProcessNew"/>
    <dgm:cxn modelId="{C21A0BE2-31F6-43B5-B399-E971682FB170}" type="presParOf" srcId="{B37BB01D-4D38-4F0A-821B-B58748C94E62}" destId="{76D207D3-247E-4C02-B335-77CB79AD6370}" srcOrd="8" destOrd="0" presId="urn:microsoft.com/office/officeart/2016/7/layout/RepeatingBendingProcessNew"/>
    <dgm:cxn modelId="{E4E7F6DC-2359-4ECE-9CD2-F1C149008E6B}" type="presParOf" srcId="{B37BB01D-4D38-4F0A-821B-B58748C94E62}" destId="{F3480C96-5D36-46E3-9AC8-A99A79D43D42}" srcOrd="9" destOrd="0" presId="urn:microsoft.com/office/officeart/2016/7/layout/RepeatingBendingProcessNew"/>
    <dgm:cxn modelId="{F9D50D7C-7525-4F4E-B28E-6CF9EB870A41}" type="presParOf" srcId="{F3480C96-5D36-46E3-9AC8-A99A79D43D42}" destId="{27A92CED-DCFD-4B31-8E7F-AE85EE4566DD}" srcOrd="0" destOrd="0" presId="urn:microsoft.com/office/officeart/2016/7/layout/RepeatingBendingProcessNew"/>
    <dgm:cxn modelId="{3DB54BE5-878C-4E50-9D90-7A8F803AD237}" type="presParOf" srcId="{B37BB01D-4D38-4F0A-821B-B58748C94E62}" destId="{293F2390-4035-464D-9AB9-9AED880F1C7D}" srcOrd="10" destOrd="0" presId="urn:microsoft.com/office/officeart/2016/7/layout/RepeatingBendingProcessNew"/>
    <dgm:cxn modelId="{3ABC9FDD-4371-4239-9DA8-C11CCC027472}" type="presParOf" srcId="{B37BB01D-4D38-4F0A-821B-B58748C94E62}" destId="{EC284F53-CF8E-4110-8133-B5AA9A4FA922}" srcOrd="11" destOrd="0" presId="urn:microsoft.com/office/officeart/2016/7/layout/RepeatingBendingProcessNew"/>
    <dgm:cxn modelId="{86E50736-775B-4636-A011-B31411B7B768}" type="presParOf" srcId="{EC284F53-CF8E-4110-8133-B5AA9A4FA922}" destId="{9F961D58-3D9F-4E9C-B1B2-0F6BCBB5E856}" srcOrd="0" destOrd="0" presId="urn:microsoft.com/office/officeart/2016/7/layout/RepeatingBendingProcessNew"/>
    <dgm:cxn modelId="{5B4F5139-660B-4D97-9BC9-361E91530CEE}" type="presParOf" srcId="{B37BB01D-4D38-4F0A-821B-B58748C94E62}" destId="{D9B3285A-233A-410F-BD98-B6525974D2CD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91B3C-4BCB-4959-B10F-D546BCECAEDD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</dgm:pt>
    <dgm:pt modelId="{84091196-006F-4973-A628-4BB19DF57120}">
      <dgm:prSet phldrT="[Text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800" b="1" dirty="0"/>
            <a:t>Rapport</a:t>
          </a:r>
        </a:p>
      </dgm:t>
    </dgm:pt>
    <dgm:pt modelId="{4C6D786C-61D4-4C72-8B29-9D79D230A916}" type="parTrans" cxnId="{CC683621-F96B-40A2-9154-B799BC8F0F6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A7472A5C-E155-4635-8B20-C6B122A1ED1B}" type="sibTrans" cxnId="{CC683621-F96B-40A2-9154-B799BC8F0F6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11D75BF-83E0-47BD-B013-D4E338157998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800" b="1" dirty="0"/>
            <a:t>Commonality</a:t>
          </a:r>
        </a:p>
      </dgm:t>
    </dgm:pt>
    <dgm:pt modelId="{A5C12916-152F-4F21-A0D2-2C71140240AF}" type="parTrans" cxnId="{92029806-972C-4B87-A32D-F95DF6A5DB76}">
      <dgm:prSet/>
      <dgm:spPr/>
      <dgm:t>
        <a:bodyPr/>
        <a:lstStyle/>
        <a:p>
          <a:endParaRPr lang="en-US" sz="1400"/>
        </a:p>
      </dgm:t>
    </dgm:pt>
    <dgm:pt modelId="{421F34ED-2EB0-4E78-A0E6-DCB6ED4FAFFF}" type="sibTrans" cxnId="{92029806-972C-4B87-A32D-F95DF6A5DB76}">
      <dgm:prSet/>
      <dgm:spPr/>
      <dgm:t>
        <a:bodyPr/>
        <a:lstStyle/>
        <a:p>
          <a:endParaRPr lang="en-US" sz="1400"/>
        </a:p>
      </dgm:t>
    </dgm:pt>
    <dgm:pt modelId="{84742AAD-D9F3-4B0B-98CF-E4B14A0C554E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800" b="1" dirty="0"/>
            <a:t>Trust</a:t>
          </a:r>
        </a:p>
      </dgm:t>
    </dgm:pt>
    <dgm:pt modelId="{96941F22-63B9-49E2-AA6F-27E6FFEEF6AD}" type="parTrans" cxnId="{F861869D-D9C7-4E02-A45D-9B3BCC8F8999}">
      <dgm:prSet/>
      <dgm:spPr/>
      <dgm:t>
        <a:bodyPr/>
        <a:lstStyle/>
        <a:p>
          <a:endParaRPr lang="en-US" sz="1400"/>
        </a:p>
      </dgm:t>
    </dgm:pt>
    <dgm:pt modelId="{DAD738B4-C975-4115-9B0E-783CC310A019}" type="sibTrans" cxnId="{F861869D-D9C7-4E02-A45D-9B3BCC8F8999}">
      <dgm:prSet/>
      <dgm:spPr/>
      <dgm:t>
        <a:bodyPr/>
        <a:lstStyle/>
        <a:p>
          <a:endParaRPr lang="en-US" sz="1400"/>
        </a:p>
      </dgm:t>
    </dgm:pt>
    <dgm:pt modelId="{F6D76897-B569-4E7F-8EF5-817A72000C14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800" b="1" dirty="0"/>
            <a:t>Respect</a:t>
          </a:r>
        </a:p>
      </dgm:t>
    </dgm:pt>
    <dgm:pt modelId="{48D40DF7-79AB-4B96-B467-341422111476}" type="parTrans" cxnId="{25FBE31F-68FF-4C6C-A08F-2B6C6171B6D5}">
      <dgm:prSet/>
      <dgm:spPr/>
      <dgm:t>
        <a:bodyPr/>
        <a:lstStyle/>
        <a:p>
          <a:endParaRPr lang="en-US" sz="1400"/>
        </a:p>
      </dgm:t>
    </dgm:pt>
    <dgm:pt modelId="{D1F0957D-887F-4931-A1C2-3AEE19D32340}" type="sibTrans" cxnId="{25FBE31F-68FF-4C6C-A08F-2B6C6171B6D5}">
      <dgm:prSet/>
      <dgm:spPr/>
      <dgm:t>
        <a:bodyPr/>
        <a:lstStyle/>
        <a:p>
          <a:endParaRPr lang="en-US" sz="1400"/>
        </a:p>
      </dgm:t>
    </dgm:pt>
    <dgm:pt modelId="{AFDCD949-9DEC-4F19-A772-B867D73511C8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800" b="1" dirty="0"/>
            <a:t>Overall “I like this person”</a:t>
          </a:r>
        </a:p>
      </dgm:t>
    </dgm:pt>
    <dgm:pt modelId="{4201158C-01BE-4143-A195-E87C2335FDD4}" type="parTrans" cxnId="{6829CA5C-E428-4F61-9E40-AD3FE256F2C2}">
      <dgm:prSet/>
      <dgm:spPr/>
      <dgm:t>
        <a:bodyPr/>
        <a:lstStyle/>
        <a:p>
          <a:endParaRPr lang="en-US" sz="1400"/>
        </a:p>
      </dgm:t>
    </dgm:pt>
    <dgm:pt modelId="{D9DEE953-842D-4AA4-9787-62A64697F040}" type="sibTrans" cxnId="{6829CA5C-E428-4F61-9E40-AD3FE256F2C2}">
      <dgm:prSet/>
      <dgm:spPr/>
      <dgm:t>
        <a:bodyPr/>
        <a:lstStyle/>
        <a:p>
          <a:endParaRPr lang="en-US" sz="1400"/>
        </a:p>
      </dgm:t>
    </dgm:pt>
    <dgm:pt modelId="{FA2A7288-B92F-49EB-B45A-A8666F7BB29B}">
      <dgm:prSet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800" b="1" dirty="0"/>
            <a:t>People only do business with those they like</a:t>
          </a:r>
        </a:p>
      </dgm:t>
    </dgm:pt>
    <dgm:pt modelId="{DB23F56B-2DEB-4257-9C8F-6C86C5D4DC77}" type="parTrans" cxnId="{DB8D0783-AD58-450E-9B6A-43BE622D4968}">
      <dgm:prSet/>
      <dgm:spPr/>
      <dgm:t>
        <a:bodyPr/>
        <a:lstStyle/>
        <a:p>
          <a:endParaRPr lang="en-US" sz="1400"/>
        </a:p>
      </dgm:t>
    </dgm:pt>
    <dgm:pt modelId="{A045C793-280E-4608-A752-0DCDAAFAFA4D}" type="sibTrans" cxnId="{DB8D0783-AD58-450E-9B6A-43BE622D4968}">
      <dgm:prSet/>
      <dgm:spPr/>
      <dgm:t>
        <a:bodyPr/>
        <a:lstStyle/>
        <a:p>
          <a:endParaRPr lang="en-US" sz="1400"/>
        </a:p>
      </dgm:t>
    </dgm:pt>
    <dgm:pt modelId="{26741E96-327D-4D4A-B398-D1EBD42C24A5}" type="pres">
      <dgm:prSet presAssocID="{69D91B3C-4BCB-4959-B10F-D546BCECAEDD}" presName="compositeShape" presStyleCnt="0">
        <dgm:presLayoutVars>
          <dgm:dir/>
          <dgm:resizeHandles/>
        </dgm:presLayoutVars>
      </dgm:prSet>
      <dgm:spPr/>
    </dgm:pt>
    <dgm:pt modelId="{E784FE22-FE42-4A41-8974-175985603105}" type="pres">
      <dgm:prSet presAssocID="{69D91B3C-4BCB-4959-B10F-D546BCECAEDD}" presName="pyramid" presStyleLbl="node1" presStyleIdx="0" presStyleCnt="1" custLinFactNeighborX="-14350" custLinFactNeighborY="3717"/>
      <dgm:spPr/>
    </dgm:pt>
    <dgm:pt modelId="{4B9E10CC-8C78-461A-8300-FE82C73C9EBE}" type="pres">
      <dgm:prSet presAssocID="{69D91B3C-4BCB-4959-B10F-D546BCECAEDD}" presName="theList" presStyleCnt="0"/>
      <dgm:spPr/>
    </dgm:pt>
    <dgm:pt modelId="{DC7B6745-8795-4AEC-86E2-FA5FB7EE4CF1}" type="pres">
      <dgm:prSet presAssocID="{84091196-006F-4973-A628-4BB19DF57120}" presName="aNode" presStyleLbl="fgAcc1" presStyleIdx="0" presStyleCnt="6" custScaleX="204423" custLinFactY="29434" custLinFactNeighborX="20024" custLinFactNeighborY="100000">
        <dgm:presLayoutVars>
          <dgm:bulletEnabled val="1"/>
        </dgm:presLayoutVars>
      </dgm:prSet>
      <dgm:spPr/>
    </dgm:pt>
    <dgm:pt modelId="{BA549448-A766-4418-B6A5-EECD7B83B02C}" type="pres">
      <dgm:prSet presAssocID="{84091196-006F-4973-A628-4BB19DF57120}" presName="aSpace" presStyleCnt="0"/>
      <dgm:spPr/>
    </dgm:pt>
    <dgm:pt modelId="{D0F63676-A44B-4CD9-82DA-2F94124002B3}" type="pres">
      <dgm:prSet presAssocID="{611D75BF-83E0-47BD-B013-D4E338157998}" presName="aNode" presStyleLbl="fgAcc1" presStyleIdx="1" presStyleCnt="6" custScaleX="204423" custLinFactY="29434" custLinFactNeighborX="20024" custLinFactNeighborY="100000">
        <dgm:presLayoutVars>
          <dgm:bulletEnabled val="1"/>
        </dgm:presLayoutVars>
      </dgm:prSet>
      <dgm:spPr/>
    </dgm:pt>
    <dgm:pt modelId="{4239C51F-8795-440D-A187-B1AC7B046491}" type="pres">
      <dgm:prSet presAssocID="{611D75BF-83E0-47BD-B013-D4E338157998}" presName="aSpace" presStyleCnt="0"/>
      <dgm:spPr/>
    </dgm:pt>
    <dgm:pt modelId="{C662F6CE-A1EF-4711-B007-1D82962F9E8A}" type="pres">
      <dgm:prSet presAssocID="{84742AAD-D9F3-4B0B-98CF-E4B14A0C554E}" presName="aNode" presStyleLbl="fgAcc1" presStyleIdx="2" presStyleCnt="6" custScaleX="204423" custLinFactY="29434" custLinFactNeighborX="20024" custLinFactNeighborY="100000">
        <dgm:presLayoutVars>
          <dgm:bulletEnabled val="1"/>
        </dgm:presLayoutVars>
      </dgm:prSet>
      <dgm:spPr/>
    </dgm:pt>
    <dgm:pt modelId="{B6A563C8-5CA7-4396-BE2F-2304448FF9C5}" type="pres">
      <dgm:prSet presAssocID="{84742AAD-D9F3-4B0B-98CF-E4B14A0C554E}" presName="aSpace" presStyleCnt="0"/>
      <dgm:spPr/>
    </dgm:pt>
    <dgm:pt modelId="{1518490E-8D5A-4FCB-B974-E81E9C2FF1CD}" type="pres">
      <dgm:prSet presAssocID="{F6D76897-B569-4E7F-8EF5-817A72000C14}" presName="aNode" presStyleLbl="fgAcc1" presStyleIdx="3" presStyleCnt="6" custScaleX="204423" custLinFactY="29434" custLinFactNeighborX="20024" custLinFactNeighborY="100000">
        <dgm:presLayoutVars>
          <dgm:bulletEnabled val="1"/>
        </dgm:presLayoutVars>
      </dgm:prSet>
      <dgm:spPr/>
    </dgm:pt>
    <dgm:pt modelId="{E307FBDF-B736-4AF7-8E43-E506307D8888}" type="pres">
      <dgm:prSet presAssocID="{F6D76897-B569-4E7F-8EF5-817A72000C14}" presName="aSpace" presStyleCnt="0"/>
      <dgm:spPr/>
    </dgm:pt>
    <dgm:pt modelId="{DE4BC705-73E9-443F-BA75-B21E1DB2814C}" type="pres">
      <dgm:prSet presAssocID="{AFDCD949-9DEC-4F19-A772-B867D73511C8}" presName="aNode" presStyleLbl="fgAcc1" presStyleIdx="4" presStyleCnt="6" custScaleX="204423" custLinFactY="29434" custLinFactNeighborX="20024" custLinFactNeighborY="100000">
        <dgm:presLayoutVars>
          <dgm:bulletEnabled val="1"/>
        </dgm:presLayoutVars>
      </dgm:prSet>
      <dgm:spPr/>
    </dgm:pt>
    <dgm:pt modelId="{3A6CB7D7-A65D-4ECD-9190-BE591FF71F79}" type="pres">
      <dgm:prSet presAssocID="{AFDCD949-9DEC-4F19-A772-B867D73511C8}" presName="aSpace" presStyleCnt="0"/>
      <dgm:spPr/>
    </dgm:pt>
    <dgm:pt modelId="{AA193D7C-261D-4AFD-9B97-BCE4EE514F90}" type="pres">
      <dgm:prSet presAssocID="{FA2A7288-B92F-49EB-B45A-A8666F7BB29B}" presName="aNode" presStyleLbl="fgAcc1" presStyleIdx="5" presStyleCnt="6" custScaleX="204423" custScaleY="165836" custLinFactY="29434" custLinFactNeighborX="20024" custLinFactNeighborY="100000">
        <dgm:presLayoutVars>
          <dgm:bulletEnabled val="1"/>
        </dgm:presLayoutVars>
      </dgm:prSet>
      <dgm:spPr/>
    </dgm:pt>
    <dgm:pt modelId="{98D97EAB-8224-4060-ACB4-ADD2417A5774}" type="pres">
      <dgm:prSet presAssocID="{FA2A7288-B92F-49EB-B45A-A8666F7BB29B}" presName="aSpace" presStyleCnt="0"/>
      <dgm:spPr/>
    </dgm:pt>
  </dgm:ptLst>
  <dgm:cxnLst>
    <dgm:cxn modelId="{92029806-972C-4B87-A32D-F95DF6A5DB76}" srcId="{69D91B3C-4BCB-4959-B10F-D546BCECAEDD}" destId="{611D75BF-83E0-47BD-B013-D4E338157998}" srcOrd="1" destOrd="0" parTransId="{A5C12916-152F-4F21-A0D2-2C71140240AF}" sibTransId="{421F34ED-2EB0-4E78-A0E6-DCB6ED4FAFFF}"/>
    <dgm:cxn modelId="{65972C08-3F73-4D95-A06F-3C3483D7B0F4}" type="presOf" srcId="{84091196-006F-4973-A628-4BB19DF57120}" destId="{DC7B6745-8795-4AEC-86E2-FA5FB7EE4CF1}" srcOrd="0" destOrd="0" presId="urn:microsoft.com/office/officeart/2005/8/layout/pyramid2"/>
    <dgm:cxn modelId="{25FBE31F-68FF-4C6C-A08F-2B6C6171B6D5}" srcId="{69D91B3C-4BCB-4959-B10F-D546BCECAEDD}" destId="{F6D76897-B569-4E7F-8EF5-817A72000C14}" srcOrd="3" destOrd="0" parTransId="{48D40DF7-79AB-4B96-B467-341422111476}" sibTransId="{D1F0957D-887F-4931-A1C2-3AEE19D32340}"/>
    <dgm:cxn modelId="{CC683621-F96B-40A2-9154-B799BC8F0F61}" srcId="{69D91B3C-4BCB-4959-B10F-D546BCECAEDD}" destId="{84091196-006F-4973-A628-4BB19DF57120}" srcOrd="0" destOrd="0" parTransId="{4C6D786C-61D4-4C72-8B29-9D79D230A916}" sibTransId="{A7472A5C-E155-4635-8B20-C6B122A1ED1B}"/>
    <dgm:cxn modelId="{6829CA5C-E428-4F61-9E40-AD3FE256F2C2}" srcId="{69D91B3C-4BCB-4959-B10F-D546BCECAEDD}" destId="{AFDCD949-9DEC-4F19-A772-B867D73511C8}" srcOrd="4" destOrd="0" parTransId="{4201158C-01BE-4143-A195-E87C2335FDD4}" sibTransId="{D9DEE953-842D-4AA4-9787-62A64697F040}"/>
    <dgm:cxn modelId="{E3AF3B44-DA58-4A78-8A2D-4255155ECE40}" type="presOf" srcId="{FA2A7288-B92F-49EB-B45A-A8666F7BB29B}" destId="{AA193D7C-261D-4AFD-9B97-BCE4EE514F90}" srcOrd="0" destOrd="0" presId="urn:microsoft.com/office/officeart/2005/8/layout/pyramid2"/>
    <dgm:cxn modelId="{2DA58265-6C1F-4905-8FBD-55D198A8F5C1}" type="presOf" srcId="{AFDCD949-9DEC-4F19-A772-B867D73511C8}" destId="{DE4BC705-73E9-443F-BA75-B21E1DB2814C}" srcOrd="0" destOrd="0" presId="urn:microsoft.com/office/officeart/2005/8/layout/pyramid2"/>
    <dgm:cxn modelId="{DD433B6C-1B32-48DE-A659-95D517666E94}" type="presOf" srcId="{69D91B3C-4BCB-4959-B10F-D546BCECAEDD}" destId="{26741E96-327D-4D4A-B398-D1EBD42C24A5}" srcOrd="0" destOrd="0" presId="urn:microsoft.com/office/officeart/2005/8/layout/pyramid2"/>
    <dgm:cxn modelId="{DB8D0783-AD58-450E-9B6A-43BE622D4968}" srcId="{69D91B3C-4BCB-4959-B10F-D546BCECAEDD}" destId="{FA2A7288-B92F-49EB-B45A-A8666F7BB29B}" srcOrd="5" destOrd="0" parTransId="{DB23F56B-2DEB-4257-9C8F-6C86C5D4DC77}" sibTransId="{A045C793-280E-4608-A752-0DCDAAFAFA4D}"/>
    <dgm:cxn modelId="{19F4C58D-594D-40A2-9623-04ED9C553FD1}" type="presOf" srcId="{611D75BF-83E0-47BD-B013-D4E338157998}" destId="{D0F63676-A44B-4CD9-82DA-2F94124002B3}" srcOrd="0" destOrd="0" presId="urn:microsoft.com/office/officeart/2005/8/layout/pyramid2"/>
    <dgm:cxn modelId="{F861869D-D9C7-4E02-A45D-9B3BCC8F8999}" srcId="{69D91B3C-4BCB-4959-B10F-D546BCECAEDD}" destId="{84742AAD-D9F3-4B0B-98CF-E4B14A0C554E}" srcOrd="2" destOrd="0" parTransId="{96941F22-63B9-49E2-AA6F-27E6FFEEF6AD}" sibTransId="{DAD738B4-C975-4115-9B0E-783CC310A019}"/>
    <dgm:cxn modelId="{BB5A04AF-2800-4C92-8753-B8F0CAE09C3F}" type="presOf" srcId="{84742AAD-D9F3-4B0B-98CF-E4B14A0C554E}" destId="{C662F6CE-A1EF-4711-B007-1D82962F9E8A}" srcOrd="0" destOrd="0" presId="urn:microsoft.com/office/officeart/2005/8/layout/pyramid2"/>
    <dgm:cxn modelId="{C2C18BCB-E3C6-4BB0-A953-ABF007557ED7}" type="presOf" srcId="{F6D76897-B569-4E7F-8EF5-817A72000C14}" destId="{1518490E-8D5A-4FCB-B974-E81E9C2FF1CD}" srcOrd="0" destOrd="0" presId="urn:microsoft.com/office/officeart/2005/8/layout/pyramid2"/>
    <dgm:cxn modelId="{E1729E3E-F2D6-4B18-811F-5E1F77C918BF}" type="presParOf" srcId="{26741E96-327D-4D4A-B398-D1EBD42C24A5}" destId="{E784FE22-FE42-4A41-8974-175985603105}" srcOrd="0" destOrd="0" presId="urn:microsoft.com/office/officeart/2005/8/layout/pyramid2"/>
    <dgm:cxn modelId="{3F5D4E51-C06B-4FB1-B8CA-4AF1512C6E92}" type="presParOf" srcId="{26741E96-327D-4D4A-B398-D1EBD42C24A5}" destId="{4B9E10CC-8C78-461A-8300-FE82C73C9EBE}" srcOrd="1" destOrd="0" presId="urn:microsoft.com/office/officeart/2005/8/layout/pyramid2"/>
    <dgm:cxn modelId="{74BF50E0-04FB-43B2-A617-5FD0E09EBE1C}" type="presParOf" srcId="{4B9E10CC-8C78-461A-8300-FE82C73C9EBE}" destId="{DC7B6745-8795-4AEC-86E2-FA5FB7EE4CF1}" srcOrd="0" destOrd="0" presId="urn:microsoft.com/office/officeart/2005/8/layout/pyramid2"/>
    <dgm:cxn modelId="{B0590D3C-8550-47C0-B1E9-AA12FE615B44}" type="presParOf" srcId="{4B9E10CC-8C78-461A-8300-FE82C73C9EBE}" destId="{BA549448-A766-4418-B6A5-EECD7B83B02C}" srcOrd="1" destOrd="0" presId="urn:microsoft.com/office/officeart/2005/8/layout/pyramid2"/>
    <dgm:cxn modelId="{1B67C77A-C7DE-4950-81BF-01F0EC81FD99}" type="presParOf" srcId="{4B9E10CC-8C78-461A-8300-FE82C73C9EBE}" destId="{D0F63676-A44B-4CD9-82DA-2F94124002B3}" srcOrd="2" destOrd="0" presId="urn:microsoft.com/office/officeart/2005/8/layout/pyramid2"/>
    <dgm:cxn modelId="{5D0272B4-313B-420C-967E-B76871E807D3}" type="presParOf" srcId="{4B9E10CC-8C78-461A-8300-FE82C73C9EBE}" destId="{4239C51F-8795-440D-A187-B1AC7B046491}" srcOrd="3" destOrd="0" presId="urn:microsoft.com/office/officeart/2005/8/layout/pyramid2"/>
    <dgm:cxn modelId="{11BF7DCE-2EF5-4D44-A791-1B3DD85F162D}" type="presParOf" srcId="{4B9E10CC-8C78-461A-8300-FE82C73C9EBE}" destId="{C662F6CE-A1EF-4711-B007-1D82962F9E8A}" srcOrd="4" destOrd="0" presId="urn:microsoft.com/office/officeart/2005/8/layout/pyramid2"/>
    <dgm:cxn modelId="{8810DFC7-D09F-40D8-ADFF-22C32F871464}" type="presParOf" srcId="{4B9E10CC-8C78-461A-8300-FE82C73C9EBE}" destId="{B6A563C8-5CA7-4396-BE2F-2304448FF9C5}" srcOrd="5" destOrd="0" presId="urn:microsoft.com/office/officeart/2005/8/layout/pyramid2"/>
    <dgm:cxn modelId="{8AA79D9A-1A1D-4C19-9AE0-D7922EA37A03}" type="presParOf" srcId="{4B9E10CC-8C78-461A-8300-FE82C73C9EBE}" destId="{1518490E-8D5A-4FCB-B974-E81E9C2FF1CD}" srcOrd="6" destOrd="0" presId="urn:microsoft.com/office/officeart/2005/8/layout/pyramid2"/>
    <dgm:cxn modelId="{57DE145C-8C1E-4FCD-B5D4-2DD36689ACC6}" type="presParOf" srcId="{4B9E10CC-8C78-461A-8300-FE82C73C9EBE}" destId="{E307FBDF-B736-4AF7-8E43-E506307D8888}" srcOrd="7" destOrd="0" presId="urn:microsoft.com/office/officeart/2005/8/layout/pyramid2"/>
    <dgm:cxn modelId="{615CA402-4784-4BB9-86CE-183179645E44}" type="presParOf" srcId="{4B9E10CC-8C78-461A-8300-FE82C73C9EBE}" destId="{DE4BC705-73E9-443F-BA75-B21E1DB2814C}" srcOrd="8" destOrd="0" presId="urn:microsoft.com/office/officeart/2005/8/layout/pyramid2"/>
    <dgm:cxn modelId="{9AC7064B-533E-4301-8B02-5E73B0F617C1}" type="presParOf" srcId="{4B9E10CC-8C78-461A-8300-FE82C73C9EBE}" destId="{3A6CB7D7-A65D-4ECD-9190-BE591FF71F79}" srcOrd="9" destOrd="0" presId="urn:microsoft.com/office/officeart/2005/8/layout/pyramid2"/>
    <dgm:cxn modelId="{0F5062A5-8B39-42F4-BE39-66C9BC289E21}" type="presParOf" srcId="{4B9E10CC-8C78-461A-8300-FE82C73C9EBE}" destId="{AA193D7C-261D-4AFD-9B97-BCE4EE514F90}" srcOrd="10" destOrd="0" presId="urn:microsoft.com/office/officeart/2005/8/layout/pyramid2"/>
    <dgm:cxn modelId="{CF29B5B3-49D2-445A-B23D-4B9A0E9C87F3}" type="presParOf" srcId="{4B9E10CC-8C78-461A-8300-FE82C73C9EBE}" destId="{98D97EAB-8224-4060-ACB4-ADD2417A577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91B3C-4BCB-4959-B10F-D546BCECAEDD}" type="doc">
      <dgm:prSet loTypeId="urn:microsoft.com/office/officeart/2005/8/layout/process5" loCatId="process" qsTypeId="urn:microsoft.com/office/officeart/2005/8/quickstyle/simple5" qsCatId="simple" csTypeId="urn:microsoft.com/office/officeart/2005/8/colors/accent6_1" csCatId="accent6" phldr="1"/>
      <dgm:spPr/>
    </dgm:pt>
    <dgm:pt modelId="{84091196-006F-4973-A628-4BB19DF57120}">
      <dgm:prSet phldrT="[Text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The ability to find hundreds of leads in just a few hours</a:t>
          </a:r>
        </a:p>
      </dgm:t>
    </dgm:pt>
    <dgm:pt modelId="{4C6D786C-61D4-4C72-8B29-9D79D230A916}" type="parTrans" cxnId="{CC683621-F96B-40A2-9154-B799BC8F0F61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7472A5C-E155-4635-8B20-C6B122A1ED1B}" type="sibTrans" cxnId="{CC683621-F96B-40A2-9154-B799BC8F0F61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1C4C1AB-CD68-4BF1-8012-CF39972B1602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Only takes 10-15 minutes a day</a:t>
          </a:r>
        </a:p>
      </dgm:t>
    </dgm:pt>
    <dgm:pt modelId="{7DCAAF89-C469-4A10-9D77-81860DA3B2B1}" type="parTrans" cxnId="{A9DFD55E-24DB-41EA-83ED-692E217F56F3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38027DD-A5ED-4216-A089-0BF2F1CBE199}" type="sibTrans" cxnId="{A9DFD55E-24DB-41EA-83ED-692E217F56F3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C37F80A-BB78-4160-A875-B2A21B1E4E98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High quantity of mom and pops on the site</a:t>
          </a:r>
        </a:p>
      </dgm:t>
    </dgm:pt>
    <dgm:pt modelId="{D2D98B5F-AC75-4D0C-9B65-025BE80DE4E0}" type="parTrans" cxnId="{4608D4BE-54F4-4A41-889F-F52A8549B976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0D4CD87-0878-48CA-BC40-9358746EFD34}" type="sibTrans" cxnId="{4608D4BE-54F4-4A41-889F-F52A8549B976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6A02430-41D5-4C87-9F3E-ADDD96431D0E}">
      <dgm:prSet custT="1"/>
      <dgm:spPr/>
      <dgm:t>
        <a:bodyPr/>
        <a:lstStyle/>
        <a:p>
          <a:pPr>
            <a:buFont typeface="Cambria" panose="02040503050406030204" pitchFamily="18" charset="0"/>
            <a:buChar char="-"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Free!</a:t>
          </a:r>
        </a:p>
      </dgm:t>
    </dgm:pt>
    <dgm:pt modelId="{369D4A9C-F551-4376-AA1B-DDEDAAB790B1}" type="parTrans" cxnId="{C5A67CF6-F380-49D2-843D-85DBB1E50D25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693A215-76B7-4EF6-8422-B05D6C5E63EB}" type="sibTrans" cxnId="{C5A67CF6-F380-49D2-843D-85DBB1E50D25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2FB604C-76AE-4410-9A63-7D76D27E5566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Literally works in basically every market</a:t>
          </a:r>
        </a:p>
      </dgm:t>
    </dgm:pt>
    <dgm:pt modelId="{2AD9D02A-0F22-4F0D-9DAC-D6177B99D042}" type="parTrans" cxnId="{090644F7-50E5-4790-B0B8-30DF78DC309C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F4DCE6D-525D-4843-A71B-F95974034138}" type="sibTrans" cxnId="{090644F7-50E5-4790-B0B8-30DF78DC309C}">
      <dgm:prSet custT="1"/>
      <dgm:spPr/>
      <dgm:t>
        <a:bodyPr/>
        <a:lstStyle/>
        <a:p>
          <a:endParaRPr lang="en-US" sz="20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5EBED93-878A-485F-A49E-BC84F8A1DF1D}">
      <dgm:prSet custT="1"/>
      <dgm:spPr/>
      <dgm:t>
        <a:bodyPr/>
        <a:lstStyle/>
        <a:p>
          <a:pPr>
            <a:buFont typeface="Cambria" panose="02040503050406030204" pitchFamily="18" charset="0"/>
            <a:buNone/>
          </a:pPr>
          <a:r>
            <a:rPr lang="en-US" sz="2400" b="1" dirty="0">
              <a:latin typeface="Cambria Math" panose="02040503050406030204" pitchFamily="18" charset="0"/>
              <a:ea typeface="Cambria Math" panose="02040503050406030204" pitchFamily="18" charset="0"/>
            </a:rPr>
            <a:t>Nobody looks for deals there anymore (except you)</a:t>
          </a:r>
        </a:p>
      </dgm:t>
    </dgm:pt>
    <dgm:pt modelId="{BBFE0312-DBBA-49B1-AEE2-31C5D6A6EACC}" type="parTrans" cxnId="{20869B2F-A096-4949-A835-E339C91CBDAF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1B74AB4-DB04-445D-99FA-BE1678A7019A}" type="sibTrans" cxnId="{20869B2F-A096-4949-A835-E339C91CBDAF}">
      <dgm:prSet/>
      <dgm:spPr/>
      <dgm:t>
        <a:bodyPr/>
        <a:lstStyle/>
        <a:p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9ADD4BE-0EA5-4CAF-B2BE-C12805AA5029}" type="pres">
      <dgm:prSet presAssocID="{69D91B3C-4BCB-4959-B10F-D546BCECAEDD}" presName="diagram" presStyleCnt="0">
        <dgm:presLayoutVars>
          <dgm:dir/>
          <dgm:resizeHandles val="exact"/>
        </dgm:presLayoutVars>
      </dgm:prSet>
      <dgm:spPr/>
    </dgm:pt>
    <dgm:pt modelId="{74956C2B-7A7B-42BB-9F50-3DC2BBB1A902}" type="pres">
      <dgm:prSet presAssocID="{84091196-006F-4973-A628-4BB19DF57120}" presName="node" presStyleLbl="node1" presStyleIdx="0" presStyleCnt="6">
        <dgm:presLayoutVars>
          <dgm:bulletEnabled val="1"/>
        </dgm:presLayoutVars>
      </dgm:prSet>
      <dgm:spPr/>
    </dgm:pt>
    <dgm:pt modelId="{E2D3F849-7E52-48A9-AEA4-F2366BE4FAFC}" type="pres">
      <dgm:prSet presAssocID="{A7472A5C-E155-4635-8B20-C6B122A1ED1B}" presName="sibTrans" presStyleLbl="sibTrans2D1" presStyleIdx="0" presStyleCnt="5"/>
      <dgm:spPr/>
    </dgm:pt>
    <dgm:pt modelId="{39B1D76F-2960-4508-97A1-315AAF613B6C}" type="pres">
      <dgm:prSet presAssocID="{A7472A5C-E155-4635-8B20-C6B122A1ED1B}" presName="connectorText" presStyleLbl="sibTrans2D1" presStyleIdx="0" presStyleCnt="5"/>
      <dgm:spPr/>
    </dgm:pt>
    <dgm:pt modelId="{A899BA8F-6FD0-4069-B771-A97B6DBCE3E5}" type="pres">
      <dgm:prSet presAssocID="{E1C4C1AB-CD68-4BF1-8012-CF39972B1602}" presName="node" presStyleLbl="node1" presStyleIdx="1" presStyleCnt="6">
        <dgm:presLayoutVars>
          <dgm:bulletEnabled val="1"/>
        </dgm:presLayoutVars>
      </dgm:prSet>
      <dgm:spPr/>
    </dgm:pt>
    <dgm:pt modelId="{D52A684E-0F1A-45FA-945A-50CAF4A71318}" type="pres">
      <dgm:prSet presAssocID="{D38027DD-A5ED-4216-A089-0BF2F1CBE199}" presName="sibTrans" presStyleLbl="sibTrans2D1" presStyleIdx="1" presStyleCnt="5"/>
      <dgm:spPr/>
    </dgm:pt>
    <dgm:pt modelId="{795D94DC-9157-4C53-A1F5-F1927A4B869B}" type="pres">
      <dgm:prSet presAssocID="{D38027DD-A5ED-4216-A089-0BF2F1CBE199}" presName="connectorText" presStyleLbl="sibTrans2D1" presStyleIdx="1" presStyleCnt="5"/>
      <dgm:spPr/>
    </dgm:pt>
    <dgm:pt modelId="{6FADDC0F-33AE-4EBB-8571-F6A778282271}" type="pres">
      <dgm:prSet presAssocID="{EC37F80A-BB78-4160-A875-B2A21B1E4E98}" presName="node" presStyleLbl="node1" presStyleIdx="2" presStyleCnt="6">
        <dgm:presLayoutVars>
          <dgm:bulletEnabled val="1"/>
        </dgm:presLayoutVars>
      </dgm:prSet>
      <dgm:spPr/>
    </dgm:pt>
    <dgm:pt modelId="{276B6732-8C84-43B6-9264-3860C1BF36F1}" type="pres">
      <dgm:prSet presAssocID="{40D4CD87-0878-48CA-BC40-9358746EFD34}" presName="sibTrans" presStyleLbl="sibTrans2D1" presStyleIdx="2" presStyleCnt="5"/>
      <dgm:spPr/>
    </dgm:pt>
    <dgm:pt modelId="{EE42B79D-0BD6-484D-ACD5-8FE64FD2C465}" type="pres">
      <dgm:prSet presAssocID="{40D4CD87-0878-48CA-BC40-9358746EFD34}" presName="connectorText" presStyleLbl="sibTrans2D1" presStyleIdx="2" presStyleCnt="5"/>
      <dgm:spPr/>
    </dgm:pt>
    <dgm:pt modelId="{2D95F67C-5A2B-44C6-B4F0-C3014CD7ACDB}" type="pres">
      <dgm:prSet presAssocID="{76A02430-41D5-4C87-9F3E-ADDD96431D0E}" presName="node" presStyleLbl="node1" presStyleIdx="3" presStyleCnt="6">
        <dgm:presLayoutVars>
          <dgm:bulletEnabled val="1"/>
        </dgm:presLayoutVars>
      </dgm:prSet>
      <dgm:spPr/>
    </dgm:pt>
    <dgm:pt modelId="{18B0015E-9A6E-4C70-9085-BF097B4E8C4C}" type="pres">
      <dgm:prSet presAssocID="{C693A215-76B7-4EF6-8422-B05D6C5E63EB}" presName="sibTrans" presStyleLbl="sibTrans2D1" presStyleIdx="3" presStyleCnt="5"/>
      <dgm:spPr/>
    </dgm:pt>
    <dgm:pt modelId="{01D8B28F-B334-45FE-9A2F-08FFF9F0337A}" type="pres">
      <dgm:prSet presAssocID="{C693A215-76B7-4EF6-8422-B05D6C5E63EB}" presName="connectorText" presStyleLbl="sibTrans2D1" presStyleIdx="3" presStyleCnt="5"/>
      <dgm:spPr/>
    </dgm:pt>
    <dgm:pt modelId="{D7B2363C-54D3-454D-B10D-149B59D5678E}" type="pres">
      <dgm:prSet presAssocID="{02FB604C-76AE-4410-9A63-7D76D27E5566}" presName="node" presStyleLbl="node1" presStyleIdx="4" presStyleCnt="6">
        <dgm:presLayoutVars>
          <dgm:bulletEnabled val="1"/>
        </dgm:presLayoutVars>
      </dgm:prSet>
      <dgm:spPr/>
    </dgm:pt>
    <dgm:pt modelId="{764B737B-A8DC-4104-BD4A-9CBBFFF67AAA}" type="pres">
      <dgm:prSet presAssocID="{BF4DCE6D-525D-4843-A71B-F95974034138}" presName="sibTrans" presStyleLbl="sibTrans2D1" presStyleIdx="4" presStyleCnt="5"/>
      <dgm:spPr/>
    </dgm:pt>
    <dgm:pt modelId="{244CE4D9-DCF0-41AB-A249-4B2A5419C901}" type="pres">
      <dgm:prSet presAssocID="{BF4DCE6D-525D-4843-A71B-F95974034138}" presName="connectorText" presStyleLbl="sibTrans2D1" presStyleIdx="4" presStyleCnt="5"/>
      <dgm:spPr/>
    </dgm:pt>
    <dgm:pt modelId="{5FA464EE-766A-488F-A05B-609F7E5F4E3A}" type="pres">
      <dgm:prSet presAssocID="{15EBED93-878A-485F-A49E-BC84F8A1DF1D}" presName="node" presStyleLbl="node1" presStyleIdx="5" presStyleCnt="6">
        <dgm:presLayoutVars>
          <dgm:bulletEnabled val="1"/>
        </dgm:presLayoutVars>
      </dgm:prSet>
      <dgm:spPr/>
    </dgm:pt>
  </dgm:ptLst>
  <dgm:cxnLst>
    <dgm:cxn modelId="{2836A408-2CF6-4443-9D08-C5D9E10D80A6}" type="presOf" srcId="{BF4DCE6D-525D-4843-A71B-F95974034138}" destId="{244CE4D9-DCF0-41AB-A249-4B2A5419C901}" srcOrd="1" destOrd="0" presId="urn:microsoft.com/office/officeart/2005/8/layout/process5"/>
    <dgm:cxn modelId="{99231821-E5C8-4638-B29B-52403C64F2B1}" type="presOf" srcId="{EC37F80A-BB78-4160-A875-B2A21B1E4E98}" destId="{6FADDC0F-33AE-4EBB-8571-F6A778282271}" srcOrd="0" destOrd="0" presId="urn:microsoft.com/office/officeart/2005/8/layout/process5"/>
    <dgm:cxn modelId="{CC683621-F96B-40A2-9154-B799BC8F0F61}" srcId="{69D91B3C-4BCB-4959-B10F-D546BCECAEDD}" destId="{84091196-006F-4973-A628-4BB19DF57120}" srcOrd="0" destOrd="0" parTransId="{4C6D786C-61D4-4C72-8B29-9D79D230A916}" sibTransId="{A7472A5C-E155-4635-8B20-C6B122A1ED1B}"/>
    <dgm:cxn modelId="{61396F24-100A-4AE3-89C3-894736CC922C}" type="presOf" srcId="{40D4CD87-0878-48CA-BC40-9358746EFD34}" destId="{EE42B79D-0BD6-484D-ACD5-8FE64FD2C465}" srcOrd="1" destOrd="0" presId="urn:microsoft.com/office/officeart/2005/8/layout/process5"/>
    <dgm:cxn modelId="{20869B2F-A096-4949-A835-E339C91CBDAF}" srcId="{69D91B3C-4BCB-4959-B10F-D546BCECAEDD}" destId="{15EBED93-878A-485F-A49E-BC84F8A1DF1D}" srcOrd="5" destOrd="0" parTransId="{BBFE0312-DBBA-49B1-AEE2-31C5D6A6EACC}" sibTransId="{C1B74AB4-DB04-445D-99FA-BE1678A7019A}"/>
    <dgm:cxn modelId="{22422430-6DC8-453C-8A55-E9996239B968}" type="presOf" srcId="{E1C4C1AB-CD68-4BF1-8012-CF39972B1602}" destId="{A899BA8F-6FD0-4069-B771-A97B6DBCE3E5}" srcOrd="0" destOrd="0" presId="urn:microsoft.com/office/officeart/2005/8/layout/process5"/>
    <dgm:cxn modelId="{E5DBD938-07B3-46D8-BA1F-BD455092A156}" type="presOf" srcId="{69D91B3C-4BCB-4959-B10F-D546BCECAEDD}" destId="{89ADD4BE-0EA5-4CAF-B2BE-C12805AA5029}" srcOrd="0" destOrd="0" presId="urn:microsoft.com/office/officeart/2005/8/layout/process5"/>
    <dgm:cxn modelId="{A9DFD55E-24DB-41EA-83ED-692E217F56F3}" srcId="{69D91B3C-4BCB-4959-B10F-D546BCECAEDD}" destId="{E1C4C1AB-CD68-4BF1-8012-CF39972B1602}" srcOrd="1" destOrd="0" parTransId="{7DCAAF89-C469-4A10-9D77-81860DA3B2B1}" sibTransId="{D38027DD-A5ED-4216-A089-0BF2F1CBE199}"/>
    <dgm:cxn modelId="{9217465F-2E87-4151-9E90-B93A283C125F}" type="presOf" srcId="{40D4CD87-0878-48CA-BC40-9358746EFD34}" destId="{276B6732-8C84-43B6-9264-3860C1BF36F1}" srcOrd="0" destOrd="0" presId="urn:microsoft.com/office/officeart/2005/8/layout/process5"/>
    <dgm:cxn modelId="{36059142-2BAC-467E-8EE6-E44843B5256F}" type="presOf" srcId="{D38027DD-A5ED-4216-A089-0BF2F1CBE199}" destId="{795D94DC-9157-4C53-A1F5-F1927A4B869B}" srcOrd="1" destOrd="0" presId="urn:microsoft.com/office/officeart/2005/8/layout/process5"/>
    <dgm:cxn modelId="{7780A243-0117-4512-8F25-469B458E08B1}" type="presOf" srcId="{BF4DCE6D-525D-4843-A71B-F95974034138}" destId="{764B737B-A8DC-4104-BD4A-9CBBFFF67AAA}" srcOrd="0" destOrd="0" presId="urn:microsoft.com/office/officeart/2005/8/layout/process5"/>
    <dgm:cxn modelId="{448F1167-4BD9-4B75-AFEF-397B7B57CAC8}" type="presOf" srcId="{15EBED93-878A-485F-A49E-BC84F8A1DF1D}" destId="{5FA464EE-766A-488F-A05B-609F7E5F4E3A}" srcOrd="0" destOrd="0" presId="urn:microsoft.com/office/officeart/2005/8/layout/process5"/>
    <dgm:cxn modelId="{D114C449-E8CE-4B11-8EB9-138B1606D602}" type="presOf" srcId="{C693A215-76B7-4EF6-8422-B05D6C5E63EB}" destId="{01D8B28F-B334-45FE-9A2F-08FFF9F0337A}" srcOrd="1" destOrd="0" presId="urn:microsoft.com/office/officeart/2005/8/layout/process5"/>
    <dgm:cxn modelId="{013DEF79-21F3-4086-BF55-7D982510231B}" type="presOf" srcId="{84091196-006F-4973-A628-4BB19DF57120}" destId="{74956C2B-7A7B-42BB-9F50-3DC2BBB1A902}" srcOrd="0" destOrd="0" presId="urn:microsoft.com/office/officeart/2005/8/layout/process5"/>
    <dgm:cxn modelId="{30C4F284-7164-4434-8215-FD137964B482}" type="presOf" srcId="{A7472A5C-E155-4635-8B20-C6B122A1ED1B}" destId="{39B1D76F-2960-4508-97A1-315AAF613B6C}" srcOrd="1" destOrd="0" presId="urn:microsoft.com/office/officeart/2005/8/layout/process5"/>
    <dgm:cxn modelId="{D3D02798-7A9A-4418-BC01-77C71E4C509A}" type="presOf" srcId="{02FB604C-76AE-4410-9A63-7D76D27E5566}" destId="{D7B2363C-54D3-454D-B10D-149B59D5678E}" srcOrd="0" destOrd="0" presId="urn:microsoft.com/office/officeart/2005/8/layout/process5"/>
    <dgm:cxn modelId="{A5D2DAB4-9F3D-41B5-B809-C516A13B4418}" type="presOf" srcId="{76A02430-41D5-4C87-9F3E-ADDD96431D0E}" destId="{2D95F67C-5A2B-44C6-B4F0-C3014CD7ACDB}" srcOrd="0" destOrd="0" presId="urn:microsoft.com/office/officeart/2005/8/layout/process5"/>
    <dgm:cxn modelId="{4608D4BE-54F4-4A41-889F-F52A8549B976}" srcId="{69D91B3C-4BCB-4959-B10F-D546BCECAEDD}" destId="{EC37F80A-BB78-4160-A875-B2A21B1E4E98}" srcOrd="2" destOrd="0" parTransId="{D2D98B5F-AC75-4D0C-9B65-025BE80DE4E0}" sibTransId="{40D4CD87-0878-48CA-BC40-9358746EFD34}"/>
    <dgm:cxn modelId="{6E650BBF-4127-4124-A457-B549FB4B4805}" type="presOf" srcId="{C693A215-76B7-4EF6-8422-B05D6C5E63EB}" destId="{18B0015E-9A6E-4C70-9085-BF097B4E8C4C}" srcOrd="0" destOrd="0" presId="urn:microsoft.com/office/officeart/2005/8/layout/process5"/>
    <dgm:cxn modelId="{D03F77C9-E1E7-4920-BE63-FAACBA7E54C0}" type="presOf" srcId="{D38027DD-A5ED-4216-A089-0BF2F1CBE199}" destId="{D52A684E-0F1A-45FA-945A-50CAF4A71318}" srcOrd="0" destOrd="0" presId="urn:microsoft.com/office/officeart/2005/8/layout/process5"/>
    <dgm:cxn modelId="{C5A67CF6-F380-49D2-843D-85DBB1E50D25}" srcId="{69D91B3C-4BCB-4959-B10F-D546BCECAEDD}" destId="{76A02430-41D5-4C87-9F3E-ADDD96431D0E}" srcOrd="3" destOrd="0" parTransId="{369D4A9C-F551-4376-AA1B-DDEDAAB790B1}" sibTransId="{C693A215-76B7-4EF6-8422-B05D6C5E63EB}"/>
    <dgm:cxn modelId="{090644F7-50E5-4790-B0B8-30DF78DC309C}" srcId="{69D91B3C-4BCB-4959-B10F-D546BCECAEDD}" destId="{02FB604C-76AE-4410-9A63-7D76D27E5566}" srcOrd="4" destOrd="0" parTransId="{2AD9D02A-0F22-4F0D-9DAC-D6177B99D042}" sibTransId="{BF4DCE6D-525D-4843-A71B-F95974034138}"/>
    <dgm:cxn modelId="{BF204AF9-9B2F-41EC-8FC8-DC4CADEBA9D6}" type="presOf" srcId="{A7472A5C-E155-4635-8B20-C6B122A1ED1B}" destId="{E2D3F849-7E52-48A9-AEA4-F2366BE4FAFC}" srcOrd="0" destOrd="0" presId="urn:microsoft.com/office/officeart/2005/8/layout/process5"/>
    <dgm:cxn modelId="{C8ED59DA-3097-4DF5-9608-81DAF9372BFD}" type="presParOf" srcId="{89ADD4BE-0EA5-4CAF-B2BE-C12805AA5029}" destId="{74956C2B-7A7B-42BB-9F50-3DC2BBB1A902}" srcOrd="0" destOrd="0" presId="urn:microsoft.com/office/officeart/2005/8/layout/process5"/>
    <dgm:cxn modelId="{ADFBDDB5-B503-48EB-8ECA-D91E479813EA}" type="presParOf" srcId="{89ADD4BE-0EA5-4CAF-B2BE-C12805AA5029}" destId="{E2D3F849-7E52-48A9-AEA4-F2366BE4FAFC}" srcOrd="1" destOrd="0" presId="urn:microsoft.com/office/officeart/2005/8/layout/process5"/>
    <dgm:cxn modelId="{9977B683-D50C-4251-8A4C-8C99992797B1}" type="presParOf" srcId="{E2D3F849-7E52-48A9-AEA4-F2366BE4FAFC}" destId="{39B1D76F-2960-4508-97A1-315AAF613B6C}" srcOrd="0" destOrd="0" presId="urn:microsoft.com/office/officeart/2005/8/layout/process5"/>
    <dgm:cxn modelId="{D9E5A1EF-06B8-4DC4-BE60-457B0F07CB7E}" type="presParOf" srcId="{89ADD4BE-0EA5-4CAF-B2BE-C12805AA5029}" destId="{A899BA8F-6FD0-4069-B771-A97B6DBCE3E5}" srcOrd="2" destOrd="0" presId="urn:microsoft.com/office/officeart/2005/8/layout/process5"/>
    <dgm:cxn modelId="{85586A06-8D77-4F95-8741-CD7FDE341E50}" type="presParOf" srcId="{89ADD4BE-0EA5-4CAF-B2BE-C12805AA5029}" destId="{D52A684E-0F1A-45FA-945A-50CAF4A71318}" srcOrd="3" destOrd="0" presId="urn:microsoft.com/office/officeart/2005/8/layout/process5"/>
    <dgm:cxn modelId="{4A6F2622-C017-4B98-BF77-8CDDA307C3A2}" type="presParOf" srcId="{D52A684E-0F1A-45FA-945A-50CAF4A71318}" destId="{795D94DC-9157-4C53-A1F5-F1927A4B869B}" srcOrd="0" destOrd="0" presId="urn:microsoft.com/office/officeart/2005/8/layout/process5"/>
    <dgm:cxn modelId="{C1135F74-6BA4-4F9B-80A6-6F767AC9CA8F}" type="presParOf" srcId="{89ADD4BE-0EA5-4CAF-B2BE-C12805AA5029}" destId="{6FADDC0F-33AE-4EBB-8571-F6A778282271}" srcOrd="4" destOrd="0" presId="urn:microsoft.com/office/officeart/2005/8/layout/process5"/>
    <dgm:cxn modelId="{E1A34E83-0400-4165-9EBD-249F731BFC05}" type="presParOf" srcId="{89ADD4BE-0EA5-4CAF-B2BE-C12805AA5029}" destId="{276B6732-8C84-43B6-9264-3860C1BF36F1}" srcOrd="5" destOrd="0" presId="urn:microsoft.com/office/officeart/2005/8/layout/process5"/>
    <dgm:cxn modelId="{0745EF4B-2832-437F-A156-3C459C887F75}" type="presParOf" srcId="{276B6732-8C84-43B6-9264-3860C1BF36F1}" destId="{EE42B79D-0BD6-484D-ACD5-8FE64FD2C465}" srcOrd="0" destOrd="0" presId="urn:microsoft.com/office/officeart/2005/8/layout/process5"/>
    <dgm:cxn modelId="{4A590BE0-0177-47EB-9122-37539D9C0BCB}" type="presParOf" srcId="{89ADD4BE-0EA5-4CAF-B2BE-C12805AA5029}" destId="{2D95F67C-5A2B-44C6-B4F0-C3014CD7ACDB}" srcOrd="6" destOrd="0" presId="urn:microsoft.com/office/officeart/2005/8/layout/process5"/>
    <dgm:cxn modelId="{8BAEE8BA-1E29-4A8D-BC08-D9FE238D2539}" type="presParOf" srcId="{89ADD4BE-0EA5-4CAF-B2BE-C12805AA5029}" destId="{18B0015E-9A6E-4C70-9085-BF097B4E8C4C}" srcOrd="7" destOrd="0" presId="urn:microsoft.com/office/officeart/2005/8/layout/process5"/>
    <dgm:cxn modelId="{4881AC13-3ABF-40D5-AD4C-01743D9BD68F}" type="presParOf" srcId="{18B0015E-9A6E-4C70-9085-BF097B4E8C4C}" destId="{01D8B28F-B334-45FE-9A2F-08FFF9F0337A}" srcOrd="0" destOrd="0" presId="urn:microsoft.com/office/officeart/2005/8/layout/process5"/>
    <dgm:cxn modelId="{14AF4D35-0BB7-4646-A490-E4DB3615916E}" type="presParOf" srcId="{89ADD4BE-0EA5-4CAF-B2BE-C12805AA5029}" destId="{D7B2363C-54D3-454D-B10D-149B59D5678E}" srcOrd="8" destOrd="0" presId="urn:microsoft.com/office/officeart/2005/8/layout/process5"/>
    <dgm:cxn modelId="{B145C022-120C-4469-9C3C-FAA5592A0B83}" type="presParOf" srcId="{89ADD4BE-0EA5-4CAF-B2BE-C12805AA5029}" destId="{764B737B-A8DC-4104-BD4A-9CBBFFF67AAA}" srcOrd="9" destOrd="0" presId="urn:microsoft.com/office/officeart/2005/8/layout/process5"/>
    <dgm:cxn modelId="{FCE22FB6-ED50-4E10-9B74-976FF6D9A99A}" type="presParOf" srcId="{764B737B-A8DC-4104-BD4A-9CBBFFF67AAA}" destId="{244CE4D9-DCF0-41AB-A249-4B2A5419C901}" srcOrd="0" destOrd="0" presId="urn:microsoft.com/office/officeart/2005/8/layout/process5"/>
    <dgm:cxn modelId="{6CD2C1CE-9F00-46AE-A2EA-D09397D41F8A}" type="presParOf" srcId="{89ADD4BE-0EA5-4CAF-B2BE-C12805AA5029}" destId="{5FA464EE-766A-488F-A05B-609F7E5F4E3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D91B3C-4BCB-4959-B10F-D546BCECAED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</dgm:pt>
    <dgm:pt modelId="{84091196-006F-4973-A628-4BB19DF57120}">
      <dgm:prSet phldrT="[Text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r>
            <a:rPr lang="en-US" sz="3200" b="1" u="none" dirty="0">
              <a:solidFill>
                <a:schemeClr val="tx1"/>
              </a:solidFill>
            </a:rPr>
            <a:t>Reach out to properties in the for sale section</a:t>
          </a:r>
        </a:p>
      </dgm:t>
    </dgm:pt>
    <dgm:pt modelId="{4C6D786C-61D4-4C72-8B29-9D79D230A916}" type="parTrans" cxnId="{CC683621-F96B-40A2-9154-B799BC8F0F6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7472A5C-E155-4635-8B20-C6B122A1ED1B}" type="sibTrans" cxnId="{CC683621-F96B-40A2-9154-B799BC8F0F6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1C4C1AB-CD68-4BF1-8012-CF39972B1602}">
      <dgm:prSet custT="1"/>
      <dgm:spPr/>
      <dgm:t>
        <a:bodyPr/>
        <a:lstStyle/>
        <a:p>
          <a:r>
            <a:rPr lang="en-US" sz="3200" b="1" u="none" dirty="0">
              <a:solidFill>
                <a:schemeClr val="tx1"/>
              </a:solidFill>
            </a:rPr>
            <a:t>Post ads saying you buy multifamily properties </a:t>
          </a:r>
        </a:p>
      </dgm:t>
    </dgm:pt>
    <dgm:pt modelId="{7DCAAF89-C469-4A10-9D77-81860DA3B2B1}" type="parTrans" cxnId="{A9DFD55E-24DB-41EA-83ED-692E217F56F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38027DD-A5ED-4216-A089-0BF2F1CBE199}" type="sibTrans" cxnId="{A9DFD55E-24DB-41EA-83ED-692E217F56F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6A02430-41D5-4C87-9F3E-ADDD96431D0E}">
      <dgm:prSet custT="1"/>
      <dgm:spPr/>
      <dgm:t>
        <a:bodyPr/>
        <a:lstStyle/>
        <a:p>
          <a:r>
            <a:rPr lang="en-US" sz="3200" b="1" u="none" dirty="0">
              <a:solidFill>
                <a:schemeClr val="tx1"/>
              </a:solidFill>
            </a:rPr>
            <a:t>Cold call “for rents”</a:t>
          </a:r>
        </a:p>
      </dgm:t>
    </dgm:pt>
    <dgm:pt modelId="{369D4A9C-F551-4376-AA1B-DDEDAAB790B1}" type="parTrans" cxnId="{C5A67CF6-F380-49D2-843D-85DBB1E50D2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693A215-76B7-4EF6-8422-B05D6C5E63EB}" type="sibTrans" cxnId="{C5A67CF6-F380-49D2-843D-85DBB1E50D2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832AC54-DAD0-47C3-9769-DD66F1B7D9D8}" type="pres">
      <dgm:prSet presAssocID="{69D91B3C-4BCB-4959-B10F-D546BCECAEDD}" presName="linear" presStyleCnt="0">
        <dgm:presLayoutVars>
          <dgm:dir/>
          <dgm:animLvl val="lvl"/>
          <dgm:resizeHandles val="exact"/>
        </dgm:presLayoutVars>
      </dgm:prSet>
      <dgm:spPr/>
    </dgm:pt>
    <dgm:pt modelId="{C4B51E71-0FE0-49F8-AC75-AACB65DFCBF6}" type="pres">
      <dgm:prSet presAssocID="{84091196-006F-4973-A628-4BB19DF57120}" presName="parentLin" presStyleCnt="0"/>
      <dgm:spPr/>
    </dgm:pt>
    <dgm:pt modelId="{982E6436-1EC0-49A2-8DAE-020A1B9F0A38}" type="pres">
      <dgm:prSet presAssocID="{84091196-006F-4973-A628-4BB19DF57120}" presName="parentLeftMargin" presStyleLbl="node1" presStyleIdx="0" presStyleCnt="3"/>
      <dgm:spPr/>
    </dgm:pt>
    <dgm:pt modelId="{AB5CE103-5A6E-4865-B4D3-6AFA4CE58799}" type="pres">
      <dgm:prSet presAssocID="{84091196-006F-4973-A628-4BB19DF57120}" presName="parentText" presStyleLbl="node1" presStyleIdx="0" presStyleCnt="3" custScaleX="119847">
        <dgm:presLayoutVars>
          <dgm:chMax val="0"/>
          <dgm:bulletEnabled val="1"/>
        </dgm:presLayoutVars>
      </dgm:prSet>
      <dgm:spPr/>
    </dgm:pt>
    <dgm:pt modelId="{F735A474-9933-46E2-ADAF-25D28F8F8E24}" type="pres">
      <dgm:prSet presAssocID="{84091196-006F-4973-A628-4BB19DF57120}" presName="negativeSpace" presStyleCnt="0"/>
      <dgm:spPr/>
    </dgm:pt>
    <dgm:pt modelId="{F9028515-5786-4B7F-8DD9-C9588A351114}" type="pres">
      <dgm:prSet presAssocID="{84091196-006F-4973-A628-4BB19DF57120}" presName="childText" presStyleLbl="conFgAcc1" presStyleIdx="0" presStyleCnt="3">
        <dgm:presLayoutVars>
          <dgm:bulletEnabled val="1"/>
        </dgm:presLayoutVars>
      </dgm:prSet>
      <dgm:spPr/>
    </dgm:pt>
    <dgm:pt modelId="{2E2B8182-C0D4-47E0-818F-1FF7D564D94A}" type="pres">
      <dgm:prSet presAssocID="{A7472A5C-E155-4635-8B20-C6B122A1ED1B}" presName="spaceBetweenRectangles" presStyleCnt="0"/>
      <dgm:spPr/>
    </dgm:pt>
    <dgm:pt modelId="{5373B44A-C7A2-4134-A4A4-B33075979B48}" type="pres">
      <dgm:prSet presAssocID="{E1C4C1AB-CD68-4BF1-8012-CF39972B1602}" presName="parentLin" presStyleCnt="0"/>
      <dgm:spPr/>
    </dgm:pt>
    <dgm:pt modelId="{735138A2-8A58-4BD0-B849-D8E7B69F8F09}" type="pres">
      <dgm:prSet presAssocID="{E1C4C1AB-CD68-4BF1-8012-CF39972B1602}" presName="parentLeftMargin" presStyleLbl="node1" presStyleIdx="0" presStyleCnt="3"/>
      <dgm:spPr/>
    </dgm:pt>
    <dgm:pt modelId="{43341D7D-62CC-40C3-80FE-F09DBE0BC34B}" type="pres">
      <dgm:prSet presAssocID="{E1C4C1AB-CD68-4BF1-8012-CF39972B1602}" presName="parentText" presStyleLbl="node1" presStyleIdx="1" presStyleCnt="3" custScaleX="119847">
        <dgm:presLayoutVars>
          <dgm:chMax val="0"/>
          <dgm:bulletEnabled val="1"/>
        </dgm:presLayoutVars>
      </dgm:prSet>
      <dgm:spPr/>
    </dgm:pt>
    <dgm:pt modelId="{40A22D74-F6E2-4875-A3C3-08CB6FFC97EC}" type="pres">
      <dgm:prSet presAssocID="{E1C4C1AB-CD68-4BF1-8012-CF39972B1602}" presName="negativeSpace" presStyleCnt="0"/>
      <dgm:spPr/>
    </dgm:pt>
    <dgm:pt modelId="{68CE946A-0D65-469F-9CEA-6B49266452B9}" type="pres">
      <dgm:prSet presAssocID="{E1C4C1AB-CD68-4BF1-8012-CF39972B1602}" presName="childText" presStyleLbl="conFgAcc1" presStyleIdx="1" presStyleCnt="3">
        <dgm:presLayoutVars>
          <dgm:bulletEnabled val="1"/>
        </dgm:presLayoutVars>
      </dgm:prSet>
      <dgm:spPr/>
    </dgm:pt>
    <dgm:pt modelId="{CD3C4A63-F8A2-493D-B450-06D4E8C5A2EB}" type="pres">
      <dgm:prSet presAssocID="{D38027DD-A5ED-4216-A089-0BF2F1CBE199}" presName="spaceBetweenRectangles" presStyleCnt="0"/>
      <dgm:spPr/>
    </dgm:pt>
    <dgm:pt modelId="{538B2A45-0AC6-4452-87DC-77D0950B9646}" type="pres">
      <dgm:prSet presAssocID="{76A02430-41D5-4C87-9F3E-ADDD96431D0E}" presName="parentLin" presStyleCnt="0"/>
      <dgm:spPr/>
    </dgm:pt>
    <dgm:pt modelId="{3E1750B9-70D1-4541-985B-E280916A3C32}" type="pres">
      <dgm:prSet presAssocID="{76A02430-41D5-4C87-9F3E-ADDD96431D0E}" presName="parentLeftMargin" presStyleLbl="node1" presStyleIdx="1" presStyleCnt="3"/>
      <dgm:spPr/>
    </dgm:pt>
    <dgm:pt modelId="{1CEA7E6D-A119-4FB0-BA0E-97AD8CEDA64E}" type="pres">
      <dgm:prSet presAssocID="{76A02430-41D5-4C87-9F3E-ADDD96431D0E}" presName="parentText" presStyleLbl="node1" presStyleIdx="2" presStyleCnt="3" custScaleX="119847">
        <dgm:presLayoutVars>
          <dgm:chMax val="0"/>
          <dgm:bulletEnabled val="1"/>
        </dgm:presLayoutVars>
      </dgm:prSet>
      <dgm:spPr/>
    </dgm:pt>
    <dgm:pt modelId="{C2C8F6DD-039C-48D0-96DF-3F79ACF21775}" type="pres">
      <dgm:prSet presAssocID="{76A02430-41D5-4C87-9F3E-ADDD96431D0E}" presName="negativeSpace" presStyleCnt="0"/>
      <dgm:spPr/>
    </dgm:pt>
    <dgm:pt modelId="{A49A8ADC-B4A0-4AEA-8569-4B2846E312E3}" type="pres">
      <dgm:prSet presAssocID="{76A02430-41D5-4C87-9F3E-ADDD96431D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21BE19-8E34-4443-A633-ABA88BF43A83}" type="presOf" srcId="{76A02430-41D5-4C87-9F3E-ADDD96431D0E}" destId="{3E1750B9-70D1-4541-985B-E280916A3C32}" srcOrd="0" destOrd="0" presId="urn:microsoft.com/office/officeart/2005/8/layout/list1"/>
    <dgm:cxn modelId="{CC683621-F96B-40A2-9154-B799BC8F0F61}" srcId="{69D91B3C-4BCB-4959-B10F-D546BCECAEDD}" destId="{84091196-006F-4973-A628-4BB19DF57120}" srcOrd="0" destOrd="0" parTransId="{4C6D786C-61D4-4C72-8B29-9D79D230A916}" sibTransId="{A7472A5C-E155-4635-8B20-C6B122A1ED1B}"/>
    <dgm:cxn modelId="{A9DFD55E-24DB-41EA-83ED-692E217F56F3}" srcId="{69D91B3C-4BCB-4959-B10F-D546BCECAEDD}" destId="{E1C4C1AB-CD68-4BF1-8012-CF39972B1602}" srcOrd="1" destOrd="0" parTransId="{7DCAAF89-C469-4A10-9D77-81860DA3B2B1}" sibTransId="{D38027DD-A5ED-4216-A089-0BF2F1CBE199}"/>
    <dgm:cxn modelId="{3FE7C269-E0AC-40EB-8E62-63AAA2E55B19}" type="presOf" srcId="{E1C4C1AB-CD68-4BF1-8012-CF39972B1602}" destId="{43341D7D-62CC-40C3-80FE-F09DBE0BC34B}" srcOrd="1" destOrd="0" presId="urn:microsoft.com/office/officeart/2005/8/layout/list1"/>
    <dgm:cxn modelId="{C9AC0D84-043E-426E-91EF-70FD448503DB}" type="presOf" srcId="{76A02430-41D5-4C87-9F3E-ADDD96431D0E}" destId="{1CEA7E6D-A119-4FB0-BA0E-97AD8CEDA64E}" srcOrd="1" destOrd="0" presId="urn:microsoft.com/office/officeart/2005/8/layout/list1"/>
    <dgm:cxn modelId="{88327F87-DAE1-43D7-BE8F-37D8C0DB5DEC}" type="presOf" srcId="{84091196-006F-4973-A628-4BB19DF57120}" destId="{982E6436-1EC0-49A2-8DAE-020A1B9F0A38}" srcOrd="0" destOrd="0" presId="urn:microsoft.com/office/officeart/2005/8/layout/list1"/>
    <dgm:cxn modelId="{72C014A3-4EAB-4E2B-BB85-5E59700604E6}" type="presOf" srcId="{E1C4C1AB-CD68-4BF1-8012-CF39972B1602}" destId="{735138A2-8A58-4BD0-B849-D8E7B69F8F09}" srcOrd="0" destOrd="0" presId="urn:microsoft.com/office/officeart/2005/8/layout/list1"/>
    <dgm:cxn modelId="{3AF608A5-F2A1-43FD-B329-40E504C736AE}" type="presOf" srcId="{84091196-006F-4973-A628-4BB19DF57120}" destId="{AB5CE103-5A6E-4865-B4D3-6AFA4CE58799}" srcOrd="1" destOrd="0" presId="urn:microsoft.com/office/officeart/2005/8/layout/list1"/>
    <dgm:cxn modelId="{101DD1BC-0BE0-49B6-9771-BC6A0EA1E01E}" type="presOf" srcId="{69D91B3C-4BCB-4959-B10F-D546BCECAEDD}" destId="{C832AC54-DAD0-47C3-9769-DD66F1B7D9D8}" srcOrd="0" destOrd="0" presId="urn:microsoft.com/office/officeart/2005/8/layout/list1"/>
    <dgm:cxn modelId="{C5A67CF6-F380-49D2-843D-85DBB1E50D25}" srcId="{69D91B3C-4BCB-4959-B10F-D546BCECAEDD}" destId="{76A02430-41D5-4C87-9F3E-ADDD96431D0E}" srcOrd="2" destOrd="0" parTransId="{369D4A9C-F551-4376-AA1B-DDEDAAB790B1}" sibTransId="{C693A215-76B7-4EF6-8422-B05D6C5E63EB}"/>
    <dgm:cxn modelId="{40A4AF98-C7E0-4413-81F4-704CC75797DC}" type="presParOf" srcId="{C832AC54-DAD0-47C3-9769-DD66F1B7D9D8}" destId="{C4B51E71-0FE0-49F8-AC75-AACB65DFCBF6}" srcOrd="0" destOrd="0" presId="urn:microsoft.com/office/officeart/2005/8/layout/list1"/>
    <dgm:cxn modelId="{93A6EE49-F85A-4264-B3A8-2FD68FD251E7}" type="presParOf" srcId="{C4B51E71-0FE0-49F8-AC75-AACB65DFCBF6}" destId="{982E6436-1EC0-49A2-8DAE-020A1B9F0A38}" srcOrd="0" destOrd="0" presId="urn:microsoft.com/office/officeart/2005/8/layout/list1"/>
    <dgm:cxn modelId="{E06D2237-24AC-4B13-82E5-C71EF4125FFF}" type="presParOf" srcId="{C4B51E71-0FE0-49F8-AC75-AACB65DFCBF6}" destId="{AB5CE103-5A6E-4865-B4D3-6AFA4CE58799}" srcOrd="1" destOrd="0" presId="urn:microsoft.com/office/officeart/2005/8/layout/list1"/>
    <dgm:cxn modelId="{D6D100EC-866A-4410-B660-C1B47CCE85BA}" type="presParOf" srcId="{C832AC54-DAD0-47C3-9769-DD66F1B7D9D8}" destId="{F735A474-9933-46E2-ADAF-25D28F8F8E24}" srcOrd="1" destOrd="0" presId="urn:microsoft.com/office/officeart/2005/8/layout/list1"/>
    <dgm:cxn modelId="{20E06201-AA88-42AA-B2B4-556BB200FCDA}" type="presParOf" srcId="{C832AC54-DAD0-47C3-9769-DD66F1B7D9D8}" destId="{F9028515-5786-4B7F-8DD9-C9588A351114}" srcOrd="2" destOrd="0" presId="urn:microsoft.com/office/officeart/2005/8/layout/list1"/>
    <dgm:cxn modelId="{792EFED2-7AB9-4086-A653-312536F613EE}" type="presParOf" srcId="{C832AC54-DAD0-47C3-9769-DD66F1B7D9D8}" destId="{2E2B8182-C0D4-47E0-818F-1FF7D564D94A}" srcOrd="3" destOrd="0" presId="urn:microsoft.com/office/officeart/2005/8/layout/list1"/>
    <dgm:cxn modelId="{19342E1C-70F4-4763-B6A4-CFDC38DA0EC6}" type="presParOf" srcId="{C832AC54-DAD0-47C3-9769-DD66F1B7D9D8}" destId="{5373B44A-C7A2-4134-A4A4-B33075979B48}" srcOrd="4" destOrd="0" presId="urn:microsoft.com/office/officeart/2005/8/layout/list1"/>
    <dgm:cxn modelId="{837B5A20-80DC-4B05-B08E-FD36AAD65F2A}" type="presParOf" srcId="{5373B44A-C7A2-4134-A4A4-B33075979B48}" destId="{735138A2-8A58-4BD0-B849-D8E7B69F8F09}" srcOrd="0" destOrd="0" presId="urn:microsoft.com/office/officeart/2005/8/layout/list1"/>
    <dgm:cxn modelId="{B06BB8D1-C470-4A4E-9053-C9D158538495}" type="presParOf" srcId="{5373B44A-C7A2-4134-A4A4-B33075979B48}" destId="{43341D7D-62CC-40C3-80FE-F09DBE0BC34B}" srcOrd="1" destOrd="0" presId="urn:microsoft.com/office/officeart/2005/8/layout/list1"/>
    <dgm:cxn modelId="{C441D19B-C2C4-4B0D-BBF0-89F1D61611FE}" type="presParOf" srcId="{C832AC54-DAD0-47C3-9769-DD66F1B7D9D8}" destId="{40A22D74-F6E2-4875-A3C3-08CB6FFC97EC}" srcOrd="5" destOrd="0" presId="urn:microsoft.com/office/officeart/2005/8/layout/list1"/>
    <dgm:cxn modelId="{41402EBD-D588-4949-A11C-99C2AD09BD9D}" type="presParOf" srcId="{C832AC54-DAD0-47C3-9769-DD66F1B7D9D8}" destId="{68CE946A-0D65-469F-9CEA-6B49266452B9}" srcOrd="6" destOrd="0" presId="urn:microsoft.com/office/officeart/2005/8/layout/list1"/>
    <dgm:cxn modelId="{7D5FAD72-FF3E-43F4-84D3-3F36CDAA174D}" type="presParOf" srcId="{C832AC54-DAD0-47C3-9769-DD66F1B7D9D8}" destId="{CD3C4A63-F8A2-493D-B450-06D4E8C5A2EB}" srcOrd="7" destOrd="0" presId="urn:microsoft.com/office/officeart/2005/8/layout/list1"/>
    <dgm:cxn modelId="{9A4FF19F-F65F-4D3E-80C8-D8F31EC8CA9A}" type="presParOf" srcId="{C832AC54-DAD0-47C3-9769-DD66F1B7D9D8}" destId="{538B2A45-0AC6-4452-87DC-77D0950B9646}" srcOrd="8" destOrd="0" presId="urn:microsoft.com/office/officeart/2005/8/layout/list1"/>
    <dgm:cxn modelId="{3A13512C-0DB3-4ABE-B9F1-68759B63FD8E}" type="presParOf" srcId="{538B2A45-0AC6-4452-87DC-77D0950B9646}" destId="{3E1750B9-70D1-4541-985B-E280916A3C32}" srcOrd="0" destOrd="0" presId="urn:microsoft.com/office/officeart/2005/8/layout/list1"/>
    <dgm:cxn modelId="{2FC6940D-77E3-44A9-9B1B-7AE46E9E1972}" type="presParOf" srcId="{538B2A45-0AC6-4452-87DC-77D0950B9646}" destId="{1CEA7E6D-A119-4FB0-BA0E-97AD8CEDA64E}" srcOrd="1" destOrd="0" presId="urn:microsoft.com/office/officeart/2005/8/layout/list1"/>
    <dgm:cxn modelId="{16DEAB1F-C214-4C88-B70C-B4AB8B29BFF5}" type="presParOf" srcId="{C832AC54-DAD0-47C3-9769-DD66F1B7D9D8}" destId="{C2C8F6DD-039C-48D0-96DF-3F79ACF21775}" srcOrd="9" destOrd="0" presId="urn:microsoft.com/office/officeart/2005/8/layout/list1"/>
    <dgm:cxn modelId="{B1F718EE-7A1D-4B24-B351-00B3AD66BD9B}" type="presParOf" srcId="{C832AC54-DAD0-47C3-9769-DD66F1B7D9D8}" destId="{A49A8ADC-B4A0-4AEA-8569-4B2846E312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52327-B57F-4279-BD65-BFC5843AA101}">
      <dsp:nvSpPr>
        <dsp:cNvPr id="0" name=""/>
        <dsp:cNvSpPr/>
      </dsp:nvSpPr>
      <dsp:spPr>
        <a:xfrm>
          <a:off x="2315423" y="1344183"/>
          <a:ext cx="501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8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553043" y="1387241"/>
        <a:ext cx="26623" cy="5324"/>
      </dsp:txXfrm>
    </dsp:sp>
    <dsp:sp modelId="{B99B187D-6081-4F6A-87A6-0DF7FB846844}">
      <dsp:nvSpPr>
        <dsp:cNvPr id="0" name=""/>
        <dsp:cNvSpPr/>
      </dsp:nvSpPr>
      <dsp:spPr>
        <a:xfrm>
          <a:off x="2161" y="695385"/>
          <a:ext cx="2315061" cy="138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40" tIns="119075" rIns="113440" bIns="1190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100" b="1" kern="1200">
              <a:latin typeface="Cambria Math" panose="02040503050406030204" pitchFamily="18" charset="0"/>
              <a:ea typeface="Cambria Math" panose="02040503050406030204" pitchFamily="18" charset="0"/>
            </a:rPr>
            <a:t>Sellers</a:t>
          </a:r>
        </a:p>
      </dsp:txBody>
      <dsp:txXfrm>
        <a:off x="2161" y="695385"/>
        <a:ext cx="2315061" cy="1389037"/>
      </dsp:txXfrm>
    </dsp:sp>
    <dsp:sp modelId="{DE4C146C-820D-4DA9-A1E1-920387CBDB0B}">
      <dsp:nvSpPr>
        <dsp:cNvPr id="0" name=""/>
        <dsp:cNvSpPr/>
      </dsp:nvSpPr>
      <dsp:spPr>
        <a:xfrm>
          <a:off x="5162949" y="1344183"/>
          <a:ext cx="501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8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400569" y="1387241"/>
        <a:ext cx="26623" cy="5324"/>
      </dsp:txXfrm>
    </dsp:sp>
    <dsp:sp modelId="{1223F206-A065-45E4-8835-C821DB44E36F}">
      <dsp:nvSpPr>
        <dsp:cNvPr id="0" name=""/>
        <dsp:cNvSpPr/>
      </dsp:nvSpPr>
      <dsp:spPr>
        <a:xfrm>
          <a:off x="2849687" y="695385"/>
          <a:ext cx="2315061" cy="138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40" tIns="119075" rIns="113440" bIns="1190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1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Investors</a:t>
          </a:r>
        </a:p>
      </dsp:txBody>
      <dsp:txXfrm>
        <a:off x="2849687" y="695385"/>
        <a:ext cx="2315061" cy="1389037"/>
      </dsp:txXfrm>
    </dsp:sp>
    <dsp:sp modelId="{F2245FA0-0BED-4962-8637-4E8D3E813C69}">
      <dsp:nvSpPr>
        <dsp:cNvPr id="0" name=""/>
        <dsp:cNvSpPr/>
      </dsp:nvSpPr>
      <dsp:spPr>
        <a:xfrm>
          <a:off x="8010475" y="1344183"/>
          <a:ext cx="501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8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248096" y="1387241"/>
        <a:ext cx="26623" cy="5324"/>
      </dsp:txXfrm>
    </dsp:sp>
    <dsp:sp modelId="{95AE493D-9ED8-45ED-9187-BCF2FD08C6CE}">
      <dsp:nvSpPr>
        <dsp:cNvPr id="0" name=""/>
        <dsp:cNvSpPr/>
      </dsp:nvSpPr>
      <dsp:spPr>
        <a:xfrm>
          <a:off x="5697213" y="695385"/>
          <a:ext cx="2315061" cy="138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40" tIns="119075" rIns="113440" bIns="1190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1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Bankers &amp; Lenders</a:t>
          </a:r>
        </a:p>
      </dsp:txBody>
      <dsp:txXfrm>
        <a:off x="5697213" y="695385"/>
        <a:ext cx="2315061" cy="1389037"/>
      </dsp:txXfrm>
    </dsp:sp>
    <dsp:sp modelId="{CD9E57CB-D211-4F74-A7DB-D283C77BABC6}">
      <dsp:nvSpPr>
        <dsp:cNvPr id="0" name=""/>
        <dsp:cNvSpPr/>
      </dsp:nvSpPr>
      <dsp:spPr>
        <a:xfrm>
          <a:off x="1159692" y="2082622"/>
          <a:ext cx="8542578" cy="501864"/>
        </a:xfrm>
        <a:custGeom>
          <a:avLst/>
          <a:gdLst/>
          <a:ahLst/>
          <a:cxnLst/>
          <a:rect l="0" t="0" r="0" b="0"/>
          <a:pathLst>
            <a:path>
              <a:moveTo>
                <a:pt x="8542578" y="0"/>
              </a:moveTo>
              <a:lnTo>
                <a:pt x="8542578" y="268032"/>
              </a:lnTo>
              <a:lnTo>
                <a:pt x="0" y="268032"/>
              </a:lnTo>
              <a:lnTo>
                <a:pt x="0" y="501864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217002" y="2330892"/>
        <a:ext cx="427957" cy="5324"/>
      </dsp:txXfrm>
    </dsp:sp>
    <dsp:sp modelId="{28EC75FD-69BE-4018-BBCF-DB4CD6BD8E1B}">
      <dsp:nvSpPr>
        <dsp:cNvPr id="0" name=""/>
        <dsp:cNvSpPr/>
      </dsp:nvSpPr>
      <dsp:spPr>
        <a:xfrm>
          <a:off x="8544739" y="695385"/>
          <a:ext cx="2315061" cy="138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40" tIns="119075" rIns="113440" bIns="1190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100" b="1" kern="1200">
              <a:latin typeface="Cambria Math" panose="02040503050406030204" pitchFamily="18" charset="0"/>
              <a:ea typeface="Cambria Math" panose="02040503050406030204" pitchFamily="18" charset="0"/>
            </a:rPr>
            <a:t>Brokers</a:t>
          </a:r>
        </a:p>
      </dsp:txBody>
      <dsp:txXfrm>
        <a:off x="8544739" y="695385"/>
        <a:ext cx="2315061" cy="1389037"/>
      </dsp:txXfrm>
    </dsp:sp>
    <dsp:sp modelId="{F3480C96-5D36-46E3-9AC8-A99A79D43D42}">
      <dsp:nvSpPr>
        <dsp:cNvPr id="0" name=""/>
        <dsp:cNvSpPr/>
      </dsp:nvSpPr>
      <dsp:spPr>
        <a:xfrm>
          <a:off x="2315423" y="3265685"/>
          <a:ext cx="501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8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553043" y="3308742"/>
        <a:ext cx="26623" cy="5324"/>
      </dsp:txXfrm>
    </dsp:sp>
    <dsp:sp modelId="{76D207D3-247E-4C02-B335-77CB79AD6370}">
      <dsp:nvSpPr>
        <dsp:cNvPr id="0" name=""/>
        <dsp:cNvSpPr/>
      </dsp:nvSpPr>
      <dsp:spPr>
        <a:xfrm>
          <a:off x="2161" y="2616886"/>
          <a:ext cx="2315061" cy="138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40" tIns="119075" rIns="113440" bIns="1190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1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Service Providers</a:t>
          </a:r>
        </a:p>
      </dsp:txBody>
      <dsp:txXfrm>
        <a:off x="2161" y="2616886"/>
        <a:ext cx="2315061" cy="1389037"/>
      </dsp:txXfrm>
    </dsp:sp>
    <dsp:sp modelId="{EC284F53-CF8E-4110-8133-B5AA9A4FA922}">
      <dsp:nvSpPr>
        <dsp:cNvPr id="0" name=""/>
        <dsp:cNvSpPr/>
      </dsp:nvSpPr>
      <dsp:spPr>
        <a:xfrm>
          <a:off x="5162949" y="3265685"/>
          <a:ext cx="501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18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400569" y="3308742"/>
        <a:ext cx="26623" cy="5324"/>
      </dsp:txXfrm>
    </dsp:sp>
    <dsp:sp modelId="{293F2390-4035-464D-9AB9-9AED880F1C7D}">
      <dsp:nvSpPr>
        <dsp:cNvPr id="0" name=""/>
        <dsp:cNvSpPr/>
      </dsp:nvSpPr>
      <dsp:spPr>
        <a:xfrm>
          <a:off x="2849687" y="2616886"/>
          <a:ext cx="2315061" cy="138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40" tIns="119075" rIns="113440" bIns="1190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1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Insurance Agents</a:t>
          </a:r>
        </a:p>
      </dsp:txBody>
      <dsp:txXfrm>
        <a:off x="2849687" y="2616886"/>
        <a:ext cx="2315061" cy="1389037"/>
      </dsp:txXfrm>
    </dsp:sp>
    <dsp:sp modelId="{D9B3285A-233A-410F-BD98-B6525974D2CD}">
      <dsp:nvSpPr>
        <dsp:cNvPr id="0" name=""/>
        <dsp:cNvSpPr/>
      </dsp:nvSpPr>
      <dsp:spPr>
        <a:xfrm>
          <a:off x="5697213" y="2616886"/>
          <a:ext cx="2315061" cy="1389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440" tIns="119075" rIns="113440" bIns="1190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1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Property Management Companies or your Onsite Staff</a:t>
          </a:r>
        </a:p>
      </dsp:txBody>
      <dsp:txXfrm>
        <a:off x="5697213" y="2616886"/>
        <a:ext cx="2315061" cy="1389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4FE22-FE42-4A41-8974-175985603105}">
      <dsp:nvSpPr>
        <dsp:cNvPr id="0" name=""/>
        <dsp:cNvSpPr/>
      </dsp:nvSpPr>
      <dsp:spPr>
        <a:xfrm>
          <a:off x="298595" y="0"/>
          <a:ext cx="4518399" cy="451839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B6745-8795-4AEC-86E2-FA5FB7EE4CF1}">
      <dsp:nvSpPr>
        <dsp:cNvPr id="0" name=""/>
        <dsp:cNvSpPr/>
      </dsp:nvSpPr>
      <dsp:spPr>
        <a:xfrm>
          <a:off x="2260851" y="659022"/>
          <a:ext cx="6003820" cy="48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b="1" kern="1200" dirty="0"/>
            <a:t>Rapport</a:t>
          </a:r>
        </a:p>
      </dsp:txBody>
      <dsp:txXfrm>
        <a:off x="2284631" y="682802"/>
        <a:ext cx="5956260" cy="439579"/>
      </dsp:txXfrm>
    </dsp:sp>
    <dsp:sp modelId="{D0F63676-A44B-4CD9-82DA-2F94124002B3}">
      <dsp:nvSpPr>
        <dsp:cNvPr id="0" name=""/>
        <dsp:cNvSpPr/>
      </dsp:nvSpPr>
      <dsp:spPr>
        <a:xfrm>
          <a:off x="2260851" y="1207055"/>
          <a:ext cx="6003820" cy="48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b="1" kern="1200" dirty="0"/>
            <a:t>Commonality</a:t>
          </a:r>
        </a:p>
      </dsp:txBody>
      <dsp:txXfrm>
        <a:off x="2284631" y="1230835"/>
        <a:ext cx="5956260" cy="439579"/>
      </dsp:txXfrm>
    </dsp:sp>
    <dsp:sp modelId="{C662F6CE-A1EF-4711-B007-1D82962F9E8A}">
      <dsp:nvSpPr>
        <dsp:cNvPr id="0" name=""/>
        <dsp:cNvSpPr/>
      </dsp:nvSpPr>
      <dsp:spPr>
        <a:xfrm>
          <a:off x="2260851" y="1755087"/>
          <a:ext cx="6003820" cy="48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b="1" kern="1200" dirty="0"/>
            <a:t>Trust</a:t>
          </a:r>
        </a:p>
      </dsp:txBody>
      <dsp:txXfrm>
        <a:off x="2284631" y="1778867"/>
        <a:ext cx="5956260" cy="439579"/>
      </dsp:txXfrm>
    </dsp:sp>
    <dsp:sp modelId="{1518490E-8D5A-4FCB-B974-E81E9C2FF1CD}">
      <dsp:nvSpPr>
        <dsp:cNvPr id="0" name=""/>
        <dsp:cNvSpPr/>
      </dsp:nvSpPr>
      <dsp:spPr>
        <a:xfrm>
          <a:off x="2260851" y="2303120"/>
          <a:ext cx="6003820" cy="48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b="1" kern="1200" dirty="0"/>
            <a:t>Respect</a:t>
          </a:r>
        </a:p>
      </dsp:txBody>
      <dsp:txXfrm>
        <a:off x="2284631" y="2326900"/>
        <a:ext cx="5956260" cy="439579"/>
      </dsp:txXfrm>
    </dsp:sp>
    <dsp:sp modelId="{DE4BC705-73E9-443F-BA75-B21E1DB2814C}">
      <dsp:nvSpPr>
        <dsp:cNvPr id="0" name=""/>
        <dsp:cNvSpPr/>
      </dsp:nvSpPr>
      <dsp:spPr>
        <a:xfrm>
          <a:off x="2260851" y="2851152"/>
          <a:ext cx="6003820" cy="487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b="1" kern="1200" dirty="0"/>
            <a:t>Overall “I like this person”</a:t>
          </a:r>
        </a:p>
      </dsp:txBody>
      <dsp:txXfrm>
        <a:off x="2284631" y="2874932"/>
        <a:ext cx="5956260" cy="439579"/>
      </dsp:txXfrm>
    </dsp:sp>
    <dsp:sp modelId="{AA193D7C-261D-4AFD-9B97-BCE4EE514F90}">
      <dsp:nvSpPr>
        <dsp:cNvPr id="0" name=""/>
        <dsp:cNvSpPr/>
      </dsp:nvSpPr>
      <dsp:spPr>
        <a:xfrm>
          <a:off x="2260851" y="3399184"/>
          <a:ext cx="6003820" cy="807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b="1" kern="1200" dirty="0"/>
            <a:t>People only do business with those they like</a:t>
          </a:r>
        </a:p>
      </dsp:txBody>
      <dsp:txXfrm>
        <a:off x="2300287" y="3438620"/>
        <a:ext cx="5924948" cy="728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56C2B-7A7B-42BB-9F50-3DC2BBB1A902}">
      <dsp:nvSpPr>
        <dsp:cNvPr id="0" name=""/>
        <dsp:cNvSpPr/>
      </dsp:nvSpPr>
      <dsp:spPr>
        <a:xfrm>
          <a:off x="56634" y="3811"/>
          <a:ext cx="2671323" cy="1602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The ability to find hundreds of leads in just a few hours</a:t>
          </a:r>
        </a:p>
      </dsp:txBody>
      <dsp:txXfrm>
        <a:off x="103578" y="50755"/>
        <a:ext cx="2577435" cy="1508905"/>
      </dsp:txXfrm>
    </dsp:sp>
    <dsp:sp modelId="{E2D3F849-7E52-48A9-AEA4-F2366BE4FAFC}">
      <dsp:nvSpPr>
        <dsp:cNvPr id="0" name=""/>
        <dsp:cNvSpPr/>
      </dsp:nvSpPr>
      <dsp:spPr>
        <a:xfrm>
          <a:off x="2963033" y="473964"/>
          <a:ext cx="566320" cy="662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963033" y="606462"/>
        <a:ext cx="396424" cy="397492"/>
      </dsp:txXfrm>
    </dsp:sp>
    <dsp:sp modelId="{A899BA8F-6FD0-4069-B771-A97B6DBCE3E5}">
      <dsp:nvSpPr>
        <dsp:cNvPr id="0" name=""/>
        <dsp:cNvSpPr/>
      </dsp:nvSpPr>
      <dsp:spPr>
        <a:xfrm>
          <a:off x="3796486" y="3811"/>
          <a:ext cx="2671323" cy="1602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Only takes 10-15 minutes a day</a:t>
          </a:r>
        </a:p>
      </dsp:txBody>
      <dsp:txXfrm>
        <a:off x="3843430" y="50755"/>
        <a:ext cx="2577435" cy="1508905"/>
      </dsp:txXfrm>
    </dsp:sp>
    <dsp:sp modelId="{D52A684E-0F1A-45FA-945A-50CAF4A71318}">
      <dsp:nvSpPr>
        <dsp:cNvPr id="0" name=""/>
        <dsp:cNvSpPr/>
      </dsp:nvSpPr>
      <dsp:spPr>
        <a:xfrm>
          <a:off x="6702885" y="473964"/>
          <a:ext cx="566320" cy="662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6702885" y="606462"/>
        <a:ext cx="396424" cy="397492"/>
      </dsp:txXfrm>
    </dsp:sp>
    <dsp:sp modelId="{6FADDC0F-33AE-4EBB-8571-F6A778282271}">
      <dsp:nvSpPr>
        <dsp:cNvPr id="0" name=""/>
        <dsp:cNvSpPr/>
      </dsp:nvSpPr>
      <dsp:spPr>
        <a:xfrm>
          <a:off x="7536338" y="3811"/>
          <a:ext cx="2671323" cy="1602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High quantity of mom and pops on the site</a:t>
          </a:r>
        </a:p>
      </dsp:txBody>
      <dsp:txXfrm>
        <a:off x="7583282" y="50755"/>
        <a:ext cx="2577435" cy="1508905"/>
      </dsp:txXfrm>
    </dsp:sp>
    <dsp:sp modelId="{276B6732-8C84-43B6-9264-3860C1BF36F1}">
      <dsp:nvSpPr>
        <dsp:cNvPr id="0" name=""/>
        <dsp:cNvSpPr/>
      </dsp:nvSpPr>
      <dsp:spPr>
        <a:xfrm rot="5400000">
          <a:off x="8588840" y="1793597"/>
          <a:ext cx="566320" cy="662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-5400000">
        <a:off x="8673254" y="1841681"/>
        <a:ext cx="397492" cy="396424"/>
      </dsp:txXfrm>
    </dsp:sp>
    <dsp:sp modelId="{2D95F67C-5A2B-44C6-B4F0-C3014CD7ACDB}">
      <dsp:nvSpPr>
        <dsp:cNvPr id="0" name=""/>
        <dsp:cNvSpPr/>
      </dsp:nvSpPr>
      <dsp:spPr>
        <a:xfrm>
          <a:off x="7536338" y="2675134"/>
          <a:ext cx="2671323" cy="1602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Free!</a:t>
          </a:r>
        </a:p>
      </dsp:txBody>
      <dsp:txXfrm>
        <a:off x="7583282" y="2722078"/>
        <a:ext cx="2577435" cy="1508905"/>
      </dsp:txXfrm>
    </dsp:sp>
    <dsp:sp modelId="{18B0015E-9A6E-4C70-9085-BF097B4E8C4C}">
      <dsp:nvSpPr>
        <dsp:cNvPr id="0" name=""/>
        <dsp:cNvSpPr/>
      </dsp:nvSpPr>
      <dsp:spPr>
        <a:xfrm rot="10800000">
          <a:off x="6734941" y="3145287"/>
          <a:ext cx="566320" cy="662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6904837" y="3277785"/>
        <a:ext cx="396424" cy="397492"/>
      </dsp:txXfrm>
    </dsp:sp>
    <dsp:sp modelId="{D7B2363C-54D3-454D-B10D-149B59D5678E}">
      <dsp:nvSpPr>
        <dsp:cNvPr id="0" name=""/>
        <dsp:cNvSpPr/>
      </dsp:nvSpPr>
      <dsp:spPr>
        <a:xfrm>
          <a:off x="3796486" y="2675134"/>
          <a:ext cx="2671323" cy="1602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Literally works in basically every market</a:t>
          </a:r>
        </a:p>
      </dsp:txBody>
      <dsp:txXfrm>
        <a:off x="3843430" y="2722078"/>
        <a:ext cx="2577435" cy="1508905"/>
      </dsp:txXfrm>
    </dsp:sp>
    <dsp:sp modelId="{764B737B-A8DC-4104-BD4A-9CBBFFF67AAA}">
      <dsp:nvSpPr>
        <dsp:cNvPr id="0" name=""/>
        <dsp:cNvSpPr/>
      </dsp:nvSpPr>
      <dsp:spPr>
        <a:xfrm rot="10800000">
          <a:off x="2995089" y="3145287"/>
          <a:ext cx="566320" cy="662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0800000">
        <a:off x="3164985" y="3277785"/>
        <a:ext cx="396424" cy="397492"/>
      </dsp:txXfrm>
    </dsp:sp>
    <dsp:sp modelId="{5FA464EE-766A-488F-A05B-609F7E5F4E3A}">
      <dsp:nvSpPr>
        <dsp:cNvPr id="0" name=""/>
        <dsp:cNvSpPr/>
      </dsp:nvSpPr>
      <dsp:spPr>
        <a:xfrm>
          <a:off x="56634" y="2675134"/>
          <a:ext cx="2671323" cy="1602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mbria" panose="02040503050406030204" pitchFamily="18" charset="0"/>
            <a:buNone/>
          </a:pPr>
          <a:r>
            <a:rPr lang="en-US" sz="24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Nobody looks for deals there anymore (except you)</a:t>
          </a:r>
        </a:p>
      </dsp:txBody>
      <dsp:txXfrm>
        <a:off x="103578" y="2722078"/>
        <a:ext cx="2577435" cy="1508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28515-5786-4B7F-8DD9-C9588A351114}">
      <dsp:nvSpPr>
        <dsp:cNvPr id="0" name=""/>
        <dsp:cNvSpPr/>
      </dsp:nvSpPr>
      <dsp:spPr>
        <a:xfrm>
          <a:off x="0" y="522660"/>
          <a:ext cx="10467571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E103-5A6E-4865-B4D3-6AFA4CE58799}">
      <dsp:nvSpPr>
        <dsp:cNvPr id="0" name=""/>
        <dsp:cNvSpPr/>
      </dsp:nvSpPr>
      <dsp:spPr>
        <a:xfrm>
          <a:off x="523378" y="50340"/>
          <a:ext cx="8781549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55" tIns="0" rIns="2769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3200" b="1" u="none" kern="1200" dirty="0">
              <a:solidFill>
                <a:schemeClr val="tx1"/>
              </a:solidFill>
            </a:rPr>
            <a:t>Reach out to properties in the for sale section</a:t>
          </a:r>
        </a:p>
      </dsp:txBody>
      <dsp:txXfrm>
        <a:off x="569492" y="96454"/>
        <a:ext cx="8689321" cy="852412"/>
      </dsp:txXfrm>
    </dsp:sp>
    <dsp:sp modelId="{68CE946A-0D65-469F-9CEA-6B49266452B9}">
      <dsp:nvSpPr>
        <dsp:cNvPr id="0" name=""/>
        <dsp:cNvSpPr/>
      </dsp:nvSpPr>
      <dsp:spPr>
        <a:xfrm>
          <a:off x="0" y="1974180"/>
          <a:ext cx="10467571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41D7D-62CC-40C3-80FE-F09DBE0BC34B}">
      <dsp:nvSpPr>
        <dsp:cNvPr id="0" name=""/>
        <dsp:cNvSpPr/>
      </dsp:nvSpPr>
      <dsp:spPr>
        <a:xfrm>
          <a:off x="523378" y="1501860"/>
          <a:ext cx="8781549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55" tIns="0" rIns="2769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dirty="0">
              <a:solidFill>
                <a:schemeClr val="tx1"/>
              </a:solidFill>
            </a:rPr>
            <a:t>Post ads saying you buy multifamily properties </a:t>
          </a:r>
        </a:p>
      </dsp:txBody>
      <dsp:txXfrm>
        <a:off x="569492" y="1547974"/>
        <a:ext cx="8689321" cy="852412"/>
      </dsp:txXfrm>
    </dsp:sp>
    <dsp:sp modelId="{A49A8ADC-B4A0-4AEA-8569-4B2846E312E3}">
      <dsp:nvSpPr>
        <dsp:cNvPr id="0" name=""/>
        <dsp:cNvSpPr/>
      </dsp:nvSpPr>
      <dsp:spPr>
        <a:xfrm>
          <a:off x="0" y="3425700"/>
          <a:ext cx="10467571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A7E6D-A119-4FB0-BA0E-97AD8CEDA64E}">
      <dsp:nvSpPr>
        <dsp:cNvPr id="0" name=""/>
        <dsp:cNvSpPr/>
      </dsp:nvSpPr>
      <dsp:spPr>
        <a:xfrm>
          <a:off x="523378" y="2953379"/>
          <a:ext cx="8781549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955" tIns="0" rIns="27695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none" kern="1200" dirty="0">
              <a:solidFill>
                <a:schemeClr val="tx1"/>
              </a:solidFill>
            </a:rPr>
            <a:t>Cold call “for rents”</a:t>
          </a:r>
        </a:p>
      </dsp:txBody>
      <dsp:txXfrm>
        <a:off x="569492" y="2999493"/>
        <a:ext cx="8689321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DCCF2-C621-42C8-A0B9-9F54AEA30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B710-4144-43F7-9200-233D71AE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0C04-4E6C-459E-B772-6D22D14A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BF49-2D8B-4184-B29A-D97FFCE4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3C7B0-4AF8-4096-9B91-0D28A3F1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E22C-C5EC-4475-A2F2-05527132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59D5-3874-4A4B-820B-E8D4065D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0494-A5C7-4694-AB18-EEA339D9D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D2A7-4AD9-4E80-AB02-9D11C67A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8D4C-9E25-4731-A6C4-3DC8805C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016D3-7795-4D25-BCD0-8A9AFEE1A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9C8A-2AFA-4E3E-BA5B-404A816C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1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E6C6-F0DA-46A2-A51C-8E422E0E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DD79-E738-4B8B-A5A2-7D1B6096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CE161-3024-4798-8CF9-2CFFFD8A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C8789-6AE2-45EC-9067-ABC0487AE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73341-E0DF-4841-AF15-D3AFE35C7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AC721-966F-47A9-9C17-2C180A5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D64BB-F1BD-410E-ADF1-A7D59903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DC678-8C0F-4FCB-A4F2-6304F2BB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2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CE1D-F0EF-42D4-9639-F6617B09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9A725-F29C-49CB-8A1A-67543054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90385-7209-4B91-8F2F-39887833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0FA9-4D18-42E8-8AEE-2140C063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3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529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B3A011-712E-4A31-807C-28787BD66ED4}"/>
              </a:ext>
            </a:extLst>
          </p:cNvPr>
          <p:cNvSpPr/>
          <p:nvPr userDrawn="1"/>
        </p:nvSpPr>
        <p:spPr>
          <a:xfrm>
            <a:off x="0" y="1455576"/>
            <a:ext cx="12192000" cy="394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AB3BA-40CA-43D3-91CD-BE9DAB8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1DB32-D94D-4F70-90A9-8B45D2A3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1D81-7F18-4085-8509-720FFB60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CBB933-DD5C-40C7-A785-49C55444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575"/>
            <a:ext cx="12191999" cy="3946849"/>
          </a:xfrm>
        </p:spPr>
        <p:txBody>
          <a:bodyPr anchor="ctr">
            <a:noAutofit/>
          </a:bodyPr>
          <a:lstStyle>
            <a:lvl1pPr algn="ctr">
              <a:defRPr sz="13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68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4675-0B07-4BA4-96F4-3B2051C1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0488-2705-4371-936D-3CF17EED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26ECC-8D4F-4999-BC9B-DFD763D1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B438-ECFE-49C1-A8D1-03177E80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A9804-8A58-4972-B250-2B3E30F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1A06C-0B78-4187-851E-092A2F50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8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6E9F-143F-4EE8-868C-DBA7F7A1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99D50-9551-4C45-B44E-AB4C08701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227B7-7E5E-43CF-8574-E7E33A82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A94B8-49F3-47E3-BD84-64A505C4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2D73-0205-43DA-A005-58BABE4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85FCA-D0D6-4063-87D3-63065421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5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AC84-2E1E-465B-B34A-FE7EC5FC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7A57F-54E4-4A40-9761-20A2AA51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66DE-0F11-4502-A379-5B96F135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18D8-3522-4B7F-A364-030D842C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E950-7274-4DA4-B09B-AA5A2DC1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D78CC-4806-4EA8-B854-D7F344B9A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EE7B-0F4F-4930-9FA6-C3EC23122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B57C-C35F-4F74-80F3-5A1D11EB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4D0-B2D8-43D0-8EF9-49F0E053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63DC-5B14-4B1F-8B7C-C4C7BE59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0F947-CBE1-44A9-8AD0-3EABCE31E928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29E4C-232E-4486-A0A8-84D42F4C1D18}"/>
              </a:ext>
            </a:extLst>
          </p:cNvPr>
          <p:cNvSpPr/>
          <p:nvPr userDrawn="1"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10" name="Picture 4" descr="cashflowLOGO01newshinywhitenormal.png">
            <a:extLst>
              <a:ext uri="{FF2B5EF4-FFF2-40B4-BE49-F238E27FC236}">
                <a16:creationId xmlns:a16="http://schemas.microsoft.com/office/drawing/2014/main" id="{A577FE35-5A2A-41B1-B840-2B744D7A4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37" y="4462606"/>
            <a:ext cx="2627762" cy="777390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A4175E-3377-4C49-A653-4B8F969730E9}"/>
              </a:ext>
            </a:extLst>
          </p:cNvPr>
          <p:cNvCxnSpPr/>
          <p:nvPr userDrawn="1"/>
        </p:nvCxnSpPr>
        <p:spPr>
          <a:xfrm>
            <a:off x="0" y="37108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5E17DF-BA1A-41FE-9D06-12AAB7E3EDDD}"/>
              </a:ext>
            </a:extLst>
          </p:cNvPr>
          <p:cNvCxnSpPr/>
          <p:nvPr userDrawn="1"/>
        </p:nvCxnSpPr>
        <p:spPr>
          <a:xfrm>
            <a:off x="9136" y="5692061"/>
            <a:ext cx="121828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8B384C3-BA89-48DA-93D6-C96B3D5676C3}"/>
              </a:ext>
            </a:extLst>
          </p:cNvPr>
          <p:cNvSpPr/>
          <p:nvPr userDrawn="1"/>
        </p:nvSpPr>
        <p:spPr>
          <a:xfrm>
            <a:off x="9120006" y="2256914"/>
            <a:ext cx="2468876" cy="2468876"/>
          </a:xfrm>
          <a:prstGeom prst="ellipse">
            <a:avLst/>
          </a:prstGeom>
          <a:blipFill>
            <a:blip r:embed="rId3"/>
            <a:srcRect/>
            <a:stretch>
              <a:fillRect l="-26805" t="6924" r="-40709" b="-27750"/>
            </a:stretch>
          </a:blip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4E5C-A0FC-4DD8-B816-D9022BF9E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824" y="3377274"/>
            <a:ext cx="5809673" cy="2134938"/>
          </a:xfrm>
        </p:spPr>
        <p:txBody>
          <a:bodyPr anchor="b">
            <a:normAutofit/>
          </a:bodyPr>
          <a:lstStyle>
            <a:lvl1pPr algn="ctr">
              <a:defRPr lang="en-US" sz="5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 New" panose="020B0502040204020203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D9B8-17E8-4853-9B58-DDD517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CB5F-3483-4A59-86C1-DAE021DE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AFC-66C3-486A-AF58-E9AE9CB0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6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3504"/>
            <a:ext cx="9601200" cy="5263896"/>
          </a:xfrm>
        </p:spPr>
        <p:txBody>
          <a:bodyPr>
            <a:normAutofit/>
          </a:bodyPr>
          <a:lstStyle>
            <a:lvl1pPr marL="0" indent="0">
              <a:buNone/>
              <a:defRPr sz="4400" b="0" i="0"/>
            </a:lvl1pPr>
            <a:lvl2pPr marL="530352" indent="0">
              <a:buNone/>
              <a:defRPr sz="4400" b="0" i="0"/>
            </a:lvl2pPr>
            <a:lvl3pPr marL="987552" indent="0">
              <a:buNone/>
              <a:defRPr sz="4400" b="0" i="0"/>
            </a:lvl3pPr>
            <a:lvl4pPr marL="1444752" indent="0">
              <a:buNone/>
              <a:defRPr sz="4400" b="0" i="0"/>
            </a:lvl4pPr>
            <a:lvl5pPr marL="1901952" indent="0">
              <a:buNone/>
              <a:defRPr sz="4400"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rgbClr val="609FDB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2AC893-ADE8-4EA0-BBE7-34E668614BEB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567828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17116"/>
            <a:ext cx="11174186" cy="757130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4800" spc="-60" dirty="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3671248"/>
            <a:ext cx="10885260" cy="2360415"/>
          </a:xfrm>
        </p:spPr>
        <p:txBody>
          <a:bodyPr>
            <a:noAutofit/>
          </a:bodyPr>
          <a:lstStyle>
            <a:lvl1pPr marL="0" indent="0" algn="l">
              <a:buNone/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EBDF26-318C-4E27-A4C0-623F5804E10E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040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351649"/>
          </a:xfrm>
        </p:spPr>
        <p:txBody>
          <a:bodyPr>
            <a:no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609FDB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042F7-8C36-4F0E-AB9A-29D3ED7F316D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76472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96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016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64" y="365125"/>
            <a:ext cx="5165436" cy="5811838"/>
          </a:xfrm>
        </p:spPr>
        <p:txBody>
          <a:bodyPr>
            <a:normAutofit/>
          </a:bodyPr>
          <a:lstStyle>
            <a:lvl1pPr marL="3413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803275" indent="-346075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 marL="12557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 marL="1717675" indent="-346075">
              <a:tabLst>
                <a:tab pos="1717675" algn="l"/>
              </a:tabLst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 marL="2170113" indent="-341313">
              <a:defRPr sz="4000"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275A31-FB30-4406-83DD-C4BF210BD142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148679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98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82" y="550416"/>
            <a:ext cx="10291618" cy="5626547"/>
          </a:xfrm>
        </p:spPr>
        <p:txBody>
          <a:bodyPr vert="horz" lIns="91440" tIns="45720" rIns="91440" bIns="45720" rtlCol="0">
            <a:normAutofit/>
          </a:bodyPr>
          <a:lstStyle>
            <a:lvl1pPr marL="4619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914400" indent="-457200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 marL="1376363" indent="-461963"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0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shflowLOGO01newshinywhitenormal.png">
            <a:extLst>
              <a:ext uri="{FF2B5EF4-FFF2-40B4-BE49-F238E27FC236}">
                <a16:creationId xmlns:a16="http://schemas.microsoft.com/office/drawing/2014/main" id="{A64B118C-17CD-4EFA-9BF7-F4C6D713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EB37DE-8784-463B-A03A-5AD8B6AAC23C}"/>
              </a:ext>
            </a:extLst>
          </p:cNvPr>
          <p:cNvSpPr/>
          <p:nvPr userDrawn="1"/>
        </p:nvSpPr>
        <p:spPr>
          <a:xfrm>
            <a:off x="697395" y="550416"/>
            <a:ext cx="140805" cy="5508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56" y="152755"/>
            <a:ext cx="10515600" cy="1325563"/>
          </a:xfrm>
        </p:spPr>
        <p:txBody>
          <a:bodyPr>
            <a:normAutofit/>
          </a:bodyPr>
          <a:lstStyle>
            <a:lvl1pPr>
              <a:defRPr lang="en-US" sz="43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123024"/>
          </a:xfrm>
        </p:spPr>
        <p:txBody>
          <a:bodyPr/>
          <a:lstStyle>
            <a:lvl1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43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77146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64" y="152755"/>
            <a:ext cx="7008592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764" y="1478318"/>
            <a:ext cx="7008592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A180-427E-48E4-B8DC-4CE6061FC817}"/>
              </a:ext>
            </a:extLst>
          </p:cNvPr>
          <p:cNvSpPr/>
          <p:nvPr userDrawn="1"/>
        </p:nvSpPr>
        <p:spPr>
          <a:xfrm flipH="1">
            <a:off x="0" y="0"/>
            <a:ext cx="6223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38567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55"/>
            <a:ext cx="7169727" cy="1325563"/>
          </a:xfrm>
        </p:spPr>
        <p:txBody>
          <a:bodyPr>
            <a:normAutofit/>
          </a:bodyPr>
          <a:lstStyle>
            <a:lvl1pPr>
              <a:defRPr lang="en-US" sz="4000" b="1" kern="1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51F5-91DE-41E0-8A30-927468CD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106346"/>
          </a:xfrm>
        </p:spPr>
        <p:txBody>
          <a:bodyPr>
            <a:normAutofit/>
          </a:bodyPr>
          <a:lstStyle>
            <a:lvl1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2pPr>
            <a:lvl3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3pPr>
            <a:lvl4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4pPr>
            <a:lvl5pPr>
              <a:def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160ECE-DA1B-4D94-8053-1A07E98390F6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Copyright © 2019 Lifetime </a:t>
            </a:r>
            <a:r>
              <a:rPr lang="en-US" b="0" cap="none" spc="0" dirty="0" err="1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CashFlow</a:t>
            </a:r>
            <a:r>
              <a:rPr lang="en-US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35343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E3853-102A-4FDD-B72E-F2CD6706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BCA2-F39F-45B6-A602-E1450512F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7EF6-F11E-4B69-9B56-FA13966B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A24-2BCF-4DA8-A132-FCCF4EC26DE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C6C2-5210-4156-ACC4-A5236DD48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8061-ACB6-4303-9F41-06FFD56F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A987-2E7B-4027-B86E-6C5279F3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&amp;ehk=MYOBm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&amp;ehk=c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&amp;ehk=1K1oBi3xfyr8qfDYr4UgCw&amp;r=0&amp;pid=OfficeInsert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jIeui1X8QGBNioX9RoqT7g&amp;r=0&amp;pid=OfficeInsert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hyperlink" Target="http://www.stubbornmule.net/2008/12/auction-approach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jIeui1X8QGBNioX9RoqT7g&amp;r=0&amp;pid=OfficeInsert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hyperlink" Target="http://www.stubbornmule.net/2008/12/auction-approachin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&amp;ehk=Vs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4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ralbers?fref=gc&amp;dti=229962354193594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&amp;ehk=EUrvoqRBgkLxANLMcj8TYw&amp;r=0&amp;pid=OfficeInsert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4" Type="http://schemas.openxmlformats.org/officeDocument/2006/relationships/hyperlink" Target="https://www.gottrouble.com/elder-law-probate-estates-end-of-lif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3" b="10463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DF1E46-A700-4458-AEE8-3573266E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5085348"/>
            <a:ext cx="11112118" cy="818147"/>
          </a:xfrm>
        </p:spPr>
        <p:txBody>
          <a:bodyPr/>
          <a:lstStyle/>
          <a:p>
            <a:r>
              <a:rPr lang="en-US" sz="5400" dirty="0"/>
              <a:t>MASTERING CONSISTENT DEAL FLOW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42D03C-D8E8-4D74-9755-0F643F749853}"/>
              </a:ext>
            </a:extLst>
          </p:cNvPr>
          <p:cNvSpPr/>
          <p:nvPr/>
        </p:nvSpPr>
        <p:spPr>
          <a:xfrm>
            <a:off x="9120006" y="2269380"/>
            <a:ext cx="2468876" cy="2468876"/>
          </a:xfrm>
          <a:prstGeom prst="ellipse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70E4DD-6106-4343-B21E-72B9A04E7CC6}"/>
              </a:ext>
            </a:extLst>
          </p:cNvPr>
          <p:cNvSpPr/>
          <p:nvPr/>
        </p:nvSpPr>
        <p:spPr>
          <a:xfrm>
            <a:off x="9120006" y="2256914"/>
            <a:ext cx="2468876" cy="2468876"/>
          </a:xfrm>
          <a:prstGeom prst="ellipse">
            <a:avLst/>
          </a:prstGeom>
          <a:blipFill>
            <a:blip r:embed="rId4"/>
            <a:srcRect/>
            <a:stretch>
              <a:fillRect l="-26805" t="6924" r="-40709" b="-27750"/>
            </a:stretch>
          </a:blip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442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Brokers – Consistent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Every few weeks email or call your broker(s)</a:t>
            </a:r>
          </a:p>
          <a:p>
            <a:r>
              <a:rPr lang="en-US" sz="4000" dirty="0"/>
              <a:t>Maintaining the relationship is key</a:t>
            </a:r>
          </a:p>
          <a:p>
            <a:r>
              <a:rPr lang="en-US" sz="4000" dirty="0"/>
              <a:t>How do you set yourself apart? </a:t>
            </a:r>
          </a:p>
          <a:p>
            <a:r>
              <a:rPr lang="en-US" sz="4000" dirty="0"/>
              <a:t>Goal is to get off market deals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C30480B-9BD2-4D53-B335-FB18F50399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2806699"/>
            <a:ext cx="3445641" cy="3193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0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8"/>
            <a:ext cx="8842126" cy="5010350"/>
          </a:xfrm>
        </p:spPr>
        <p:txBody>
          <a:bodyPr>
            <a:normAutofit fontScale="92500"/>
          </a:bodyPr>
          <a:lstStyle/>
          <a:p>
            <a:r>
              <a:rPr lang="en-US" dirty="0"/>
              <a:t>“LoopNet is the place deals go to die”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     (not true)</a:t>
            </a:r>
          </a:p>
          <a:p>
            <a:r>
              <a:rPr lang="en-US" dirty="0"/>
              <a:t>Look for what others have missed</a:t>
            </a:r>
          </a:p>
          <a:p>
            <a:pPr marL="914400" lvl="1" indent="-457200"/>
            <a:r>
              <a:rPr lang="en-US" dirty="0"/>
              <a:t>Could you increase income or decrease expenses?</a:t>
            </a:r>
          </a:p>
          <a:p>
            <a:pPr marL="914400" lvl="1" indent="-457200"/>
            <a:r>
              <a:rPr lang="en-US" dirty="0"/>
              <a:t>What expenses are high?</a:t>
            </a:r>
          </a:p>
          <a:p>
            <a:pPr marL="914400" lvl="1" indent="-457200"/>
            <a:r>
              <a:rPr lang="en-US" dirty="0"/>
              <a:t>Management overpriced?</a:t>
            </a:r>
          </a:p>
          <a:p>
            <a:pPr marL="914400" lvl="1" indent="-457200"/>
            <a:r>
              <a:rPr lang="en-US" dirty="0"/>
              <a:t>Are the rents at the current market rate?</a:t>
            </a:r>
          </a:p>
          <a:p>
            <a:pPr marL="914400" lvl="1" indent="-457200"/>
            <a:r>
              <a:rPr lang="en-US" dirty="0"/>
              <a:t>What’s the area’s vacancy percentage?  </a:t>
            </a:r>
          </a:p>
        </p:txBody>
      </p:sp>
      <p:pic>
        <p:nvPicPr>
          <p:cNvPr id="6" name="Picture 5" descr="finance-clip-art-free-81939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8" y="1478318"/>
            <a:ext cx="3373236" cy="3137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8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8"/>
            <a:ext cx="9518780" cy="49598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Example: 24 unit near Tampa, FL</a:t>
            </a:r>
          </a:p>
          <a:p>
            <a:r>
              <a:rPr lang="en-US" dirty="0"/>
              <a:t>Listed on LoopNet for almost 3 years</a:t>
            </a:r>
          </a:p>
          <a:p>
            <a:r>
              <a:rPr lang="en-US" dirty="0"/>
              <a:t>Was being sold at a 6 Cap</a:t>
            </a:r>
          </a:p>
          <a:p>
            <a:r>
              <a:rPr lang="en-US" dirty="0"/>
              <a:t>Didn’t have any info or even rent amounts listed</a:t>
            </a:r>
          </a:p>
          <a:p>
            <a:r>
              <a:rPr lang="en-US" dirty="0"/>
              <a:t>Very little info because sellers were in their 90’s</a:t>
            </a:r>
          </a:p>
          <a:p>
            <a:r>
              <a:rPr lang="en-US" dirty="0"/>
              <a:t>Determined rents were $150 below market</a:t>
            </a:r>
          </a:p>
          <a:p>
            <a:r>
              <a:rPr lang="en-US" dirty="0"/>
              <a:t>Expenses were very high</a:t>
            </a:r>
          </a:p>
          <a:p>
            <a:pPr lvl="1"/>
            <a:r>
              <a:rPr lang="en-US" dirty="0"/>
              <a:t>Being overcharged on landscaping and maintenance</a:t>
            </a:r>
          </a:p>
          <a:p>
            <a:r>
              <a:rPr lang="en-US" dirty="0"/>
              <a:t>Huge value opportunity overlooked by thousands </a:t>
            </a:r>
          </a:p>
        </p:txBody>
      </p:sp>
      <p:pic>
        <p:nvPicPr>
          <p:cNvPr id="4" name="Picture 3" descr="Loopnet.jpg">
            <a:extLst>
              <a:ext uri="{FF2B5EF4-FFF2-40B4-BE49-F238E27FC236}">
                <a16:creationId xmlns:a16="http://schemas.microsoft.com/office/drawing/2014/main" id="{BE645066-5C9A-4D86-9A1A-06FB726C9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878"/>
            <a:ext cx="3299579" cy="767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9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Other Online Sites</a:t>
            </a:r>
          </a:p>
          <a:p>
            <a:r>
              <a:rPr lang="en-US" dirty="0"/>
              <a:t>Other listing sites include</a:t>
            </a:r>
          </a:p>
          <a:p>
            <a:pPr lvl="1"/>
            <a:r>
              <a:rPr lang="en-US" dirty="0"/>
              <a:t>City Feet (cityfeet.com)</a:t>
            </a:r>
          </a:p>
          <a:p>
            <a:pPr lvl="1"/>
            <a:r>
              <a:rPr lang="en-US" dirty="0"/>
              <a:t>NAI Global (naiglobal.com)</a:t>
            </a:r>
          </a:p>
          <a:p>
            <a:pPr lvl="1"/>
            <a:r>
              <a:rPr lang="en-US" dirty="0"/>
              <a:t>The Commercial Investment Multiple </a:t>
            </a:r>
            <a:br>
              <a:rPr lang="en-US" dirty="0"/>
            </a:br>
            <a:r>
              <a:rPr lang="en-US" dirty="0"/>
              <a:t>Listing Service (cimls.com)</a:t>
            </a:r>
          </a:p>
          <a:p>
            <a:r>
              <a:rPr lang="en-US" dirty="0"/>
              <a:t>Broker sites that have a high volume of properties</a:t>
            </a:r>
          </a:p>
          <a:p>
            <a:pPr lvl="1"/>
            <a:r>
              <a:rPr lang="en-US" dirty="0"/>
              <a:t>Marcus &amp; Millichap (marcusmillichap.com)</a:t>
            </a:r>
          </a:p>
          <a:p>
            <a:pPr lvl="1"/>
            <a:r>
              <a:rPr lang="en-US" dirty="0"/>
              <a:t>CBRE (cbre.us)</a:t>
            </a:r>
          </a:p>
          <a:p>
            <a:pPr lvl="1"/>
            <a:r>
              <a:rPr lang="en-US" dirty="0"/>
              <a:t>Cushman and Wakefield (cushmanwakefield.com)</a:t>
            </a:r>
          </a:p>
          <a:p>
            <a:pPr lvl="1"/>
            <a:r>
              <a:rPr lang="en-US" dirty="0"/>
              <a:t>Coldwell Banker Commercial (cbcworldwide.com)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FFCE341-041B-4967-ACC1-2AD32C29E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02" y="550416"/>
            <a:ext cx="2178698" cy="2178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8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3EA056-35A1-46D0-A86D-EA1BADEF4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0" r="32376" b="22989"/>
          <a:stretch/>
        </p:blipFill>
        <p:spPr>
          <a:xfrm>
            <a:off x="700578" y="0"/>
            <a:ext cx="1149142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F219B8-24A0-4E07-B836-E485E4F37C2A}"/>
              </a:ext>
            </a:extLst>
          </p:cNvPr>
          <p:cNvSpPr/>
          <p:nvPr/>
        </p:nvSpPr>
        <p:spPr>
          <a:xfrm>
            <a:off x="700578" y="0"/>
            <a:ext cx="11491422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C73F2-13D5-4D0C-A8BE-450DE19A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016" y="487680"/>
            <a:ext cx="3968406" cy="1143000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on the Lookout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E02A-F044-4F06-81F7-8E66AA07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214" y="487680"/>
            <a:ext cx="6537960" cy="5379720"/>
          </a:xfrm>
        </p:spPr>
        <p:txBody>
          <a:bodyPr>
            <a:normAutofit/>
          </a:bodyPr>
          <a:lstStyle/>
          <a:p>
            <a:pPr marL="685800" indent="-334963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Abnormally low rents</a:t>
            </a:r>
          </a:p>
          <a:p>
            <a:pPr marL="625475" indent="-457200" fontAlgn="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Abnormally high or low </a:t>
            </a:r>
            <a:b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expense ratio</a:t>
            </a:r>
          </a:p>
          <a:p>
            <a:pPr fontAlgn="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Expenses missing </a:t>
            </a:r>
          </a:p>
          <a:p>
            <a:pPr fontAlgn="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Seller that has become increasingly motivated due to “stale” listing</a:t>
            </a:r>
          </a:p>
          <a:p>
            <a:pPr fontAlgn="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Very little information available</a:t>
            </a:r>
          </a:p>
          <a:p>
            <a:pPr fontAlgn="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The market’s vacancy percentage compared to subject property’s %</a:t>
            </a:r>
          </a:p>
          <a:p>
            <a:pPr marL="685800" indent="-334963" fontAlgn="t">
              <a:tabLst>
                <a:tab pos="288925" algn="l"/>
              </a:tabLst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Overpriced management</a:t>
            </a:r>
          </a:p>
          <a:p>
            <a:pPr fontAlgn="t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2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3D48D-3480-493F-B1AF-4FA1B7F4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182" y="550416"/>
            <a:ext cx="10946316" cy="562654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000" b="1" dirty="0">
                <a:solidFill>
                  <a:schemeClr val="accent1"/>
                </a:solidFill>
              </a:rPr>
              <a:t>Property Management Companies</a:t>
            </a:r>
          </a:p>
          <a:p>
            <a:pPr lvl="0"/>
            <a:r>
              <a:rPr lang="en-US" sz="2800" dirty="0"/>
              <a:t>Property management companies speak with their multifamily owners at least once a month</a:t>
            </a:r>
          </a:p>
          <a:p>
            <a:pPr lvl="0"/>
            <a:r>
              <a:rPr lang="en-US" sz="2800" dirty="0"/>
              <a:t>They also know the property better than anyone, including the owner</a:t>
            </a:r>
          </a:p>
          <a:p>
            <a:pPr lvl="1"/>
            <a:r>
              <a:rPr lang="en-US" sz="2800" i="0" dirty="0"/>
              <a:t>The problem tenants</a:t>
            </a:r>
          </a:p>
          <a:p>
            <a:pPr lvl="1"/>
            <a:r>
              <a:rPr lang="en-US" sz="2800" i="0" dirty="0"/>
              <a:t>The most common maintenance problems</a:t>
            </a:r>
          </a:p>
          <a:p>
            <a:pPr lvl="1"/>
            <a:r>
              <a:rPr lang="en-US" sz="2800" i="0" dirty="0"/>
              <a:t>The best contractors</a:t>
            </a:r>
          </a:p>
          <a:p>
            <a:pPr lvl="1"/>
            <a:r>
              <a:rPr lang="en-US" sz="2800" i="0" dirty="0"/>
              <a:t>When the owner wants to sell</a:t>
            </a:r>
          </a:p>
          <a:p>
            <a:pPr lvl="1"/>
            <a:r>
              <a:rPr lang="en-US" sz="2800" i="0" dirty="0"/>
              <a:t>Know the “situation” of every owner and property</a:t>
            </a:r>
          </a:p>
          <a:p>
            <a:pPr lvl="2"/>
            <a:r>
              <a:rPr lang="en-US" sz="2800" dirty="0"/>
              <a:t>They know who wants to sell now</a:t>
            </a:r>
          </a:p>
          <a:p>
            <a:pPr lvl="2"/>
            <a:r>
              <a:rPr lang="en-US" sz="2800" dirty="0"/>
              <a:t>They know who wants to sell soon </a:t>
            </a:r>
            <a:br>
              <a:rPr lang="en-US" sz="2800" dirty="0"/>
            </a:br>
            <a:r>
              <a:rPr lang="en-US" sz="2800" dirty="0"/>
              <a:t>(6 months – 2 years)</a:t>
            </a:r>
          </a:p>
          <a:p>
            <a:pPr lvl="2"/>
            <a:r>
              <a:rPr lang="en-US" sz="2800" dirty="0"/>
              <a:t>They know who will always sell if the price is right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9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Auctions</a:t>
            </a:r>
          </a:p>
          <a:p>
            <a:r>
              <a:rPr lang="en-US" dirty="0"/>
              <a:t>Always listed significantly below market value</a:t>
            </a:r>
          </a:p>
          <a:p>
            <a:r>
              <a:rPr lang="en-US" dirty="0"/>
              <a:t>Usually below replacement value</a:t>
            </a:r>
          </a:p>
          <a:p>
            <a:r>
              <a:rPr lang="en-US" dirty="0"/>
              <a:t>This is by design to entice you to bid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5"/>
                </a:solidFill>
              </a:rPr>
              <a:t>Few things to be aware of:</a:t>
            </a:r>
          </a:p>
          <a:p>
            <a:r>
              <a:rPr lang="en-US" dirty="0"/>
              <a:t>Properties sold as is</a:t>
            </a:r>
          </a:p>
          <a:p>
            <a:r>
              <a:rPr lang="en-US" dirty="0"/>
              <a:t>Sellers can hide defects</a:t>
            </a:r>
          </a:p>
          <a:p>
            <a:r>
              <a:rPr lang="en-US" dirty="0"/>
              <a:t>No contingencies</a:t>
            </a:r>
          </a:p>
          <a:p>
            <a:r>
              <a:rPr lang="en-US" dirty="0"/>
              <a:t>Need financing lined up prior</a:t>
            </a:r>
          </a:p>
          <a:p>
            <a:r>
              <a:rPr lang="en-US" dirty="0"/>
              <a:t>Must have money ready prior</a:t>
            </a:r>
          </a:p>
          <a:p>
            <a:r>
              <a:rPr lang="en-US" dirty="0"/>
              <a:t>Online and Onsite auctions and sometimes webcast</a:t>
            </a:r>
          </a:p>
        </p:txBody>
      </p:sp>
      <p:pic>
        <p:nvPicPr>
          <p:cNvPr id="5" name="Picture 4" descr="A close up of a tool&#10;&#10;Description generated with high confidence">
            <a:extLst>
              <a:ext uri="{FF2B5EF4-FFF2-40B4-BE49-F238E27FC236}">
                <a16:creationId xmlns:a16="http://schemas.microsoft.com/office/drawing/2014/main" id="{FD20AC2C-CD7A-4189-8176-EAE991C99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18450" y="2279650"/>
            <a:ext cx="3365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 Houses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756" y="1233326"/>
            <a:ext cx="10515600" cy="52327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Biggest nationwide auction houses</a:t>
            </a:r>
          </a:p>
          <a:p>
            <a:r>
              <a:rPr lang="en-US" dirty="0"/>
              <a:t>Auction.com / Ten-X (ten-x.com)</a:t>
            </a:r>
          </a:p>
          <a:p>
            <a:r>
              <a:rPr lang="en-US" dirty="0" err="1"/>
              <a:t>Tranzon</a:t>
            </a:r>
            <a:r>
              <a:rPr lang="en-US" dirty="0"/>
              <a:t> (tranzon.com)</a:t>
            </a:r>
          </a:p>
          <a:p>
            <a:r>
              <a:rPr lang="en-US" dirty="0"/>
              <a:t>Treasury.gov/auctions</a:t>
            </a:r>
          </a:p>
          <a:p>
            <a:r>
              <a:rPr lang="en-US" dirty="0"/>
              <a:t>Williams and Williams (williamsauction.com)</a:t>
            </a:r>
          </a:p>
          <a:p>
            <a:r>
              <a:rPr lang="en-US" dirty="0"/>
              <a:t>Hudson and Marshall (hudsonandmarshall.com)</a:t>
            </a:r>
          </a:p>
          <a:p>
            <a:r>
              <a:rPr lang="en-US" dirty="0"/>
              <a:t>Albert Burney (albertburney.com)</a:t>
            </a:r>
          </a:p>
          <a:p>
            <a:r>
              <a:rPr lang="en-US" dirty="0"/>
              <a:t>Bill Fair &amp; Company (billfair.com)</a:t>
            </a:r>
          </a:p>
          <a:p>
            <a:r>
              <a:rPr lang="en-US" dirty="0"/>
              <a:t>J.P. King (jpking.com)</a:t>
            </a:r>
          </a:p>
          <a:p>
            <a:r>
              <a:rPr lang="en-US" dirty="0"/>
              <a:t>Joe Roebuck (roebuckauctions.com)</a:t>
            </a:r>
          </a:p>
        </p:txBody>
      </p:sp>
      <p:pic>
        <p:nvPicPr>
          <p:cNvPr id="4" name="Picture 3" descr="A close up of a tool&#10;&#10;Description generated with high confidence">
            <a:extLst>
              <a:ext uri="{FF2B5EF4-FFF2-40B4-BE49-F238E27FC236}">
                <a16:creationId xmlns:a16="http://schemas.microsoft.com/office/drawing/2014/main" id="{FD20AC2C-CD7A-4189-8176-EAE991C99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05856" y="322513"/>
            <a:ext cx="3365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0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Categories of Auctions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417974"/>
            <a:ext cx="96012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accent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Reserve auctions</a:t>
            </a:r>
          </a:p>
          <a:p>
            <a:pPr marL="457200" lvl="1" indent="0" algn="ctr">
              <a:buNone/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Minimum bid amount must be met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Absolute auctions</a:t>
            </a:r>
          </a:p>
          <a:p>
            <a:pPr marL="457200" lvl="1" indent="0" algn="ctr">
              <a:buNone/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Property will sell for whatever highest bid is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Does highest bidder always win?</a:t>
            </a:r>
          </a:p>
          <a:p>
            <a:pPr marL="0" indent="0" algn="ctr">
              <a:buNone/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Yes, in absolute auctions</a:t>
            </a:r>
          </a:p>
          <a:p>
            <a:pPr marL="0" indent="0" algn="ctr">
              <a:buNone/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In reserve auctions the seller can refuse to sell if the bidding doesn't reach their minimum price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6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385058-1512-4B0F-A86F-94A3B16D5D36}"/>
              </a:ext>
            </a:extLst>
          </p:cNvPr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A281F-31BB-4E9B-BB89-8BAA305CECC7}"/>
              </a:ext>
            </a:extLst>
          </p:cNvPr>
          <p:cNvSpPr/>
          <p:nvPr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4" name="Picture 3" descr="cashflowLOGO01newshinywhitenormal.png">
            <a:extLst>
              <a:ext uri="{FF2B5EF4-FFF2-40B4-BE49-F238E27FC236}">
                <a16:creationId xmlns:a16="http://schemas.microsoft.com/office/drawing/2014/main" id="{73B2DADA-514B-42E6-A83E-7F62FB15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08" y="2061525"/>
            <a:ext cx="9244785" cy="2734950"/>
          </a:xfrm>
          <a:prstGeom prst="rect">
            <a:avLst/>
          </a:prstGeom>
          <a:noFill/>
          <a:ln cap="flat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21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249" y="924962"/>
            <a:ext cx="7494037" cy="3264483"/>
          </a:xfrm>
        </p:spPr>
        <p:txBody>
          <a:bodyPr>
            <a:noAutofit/>
          </a:bodyPr>
          <a:lstStyle/>
          <a:p>
            <a:pPr lvl="0" algn="l">
              <a:lnSpc>
                <a:spcPct val="112000"/>
              </a:lnSpc>
              <a:spcBef>
                <a:spcPts val="0"/>
              </a:spcBef>
            </a:pPr>
            <a:r>
              <a:rPr lang="en-US" sz="4800" i="1" cap="none" dirty="0"/>
              <a:t>“Be A Problem Solver and Entrepreneur,  Not Just an Investor”</a:t>
            </a:r>
            <a:br>
              <a:rPr lang="en-US" sz="4800" i="1" dirty="0"/>
            </a:br>
            <a:r>
              <a:rPr lang="en-US" sz="2300" cap="none" dirty="0">
                <a:solidFill>
                  <a:srgbClr val="000000"/>
                </a:solidFill>
                <a:ea typeface="+mn-ea"/>
                <a:cs typeface="+mn-cs"/>
              </a:rPr>
              <a:t>-Rod </a:t>
            </a:r>
            <a:r>
              <a:rPr lang="en-US" sz="2300" cap="none" dirty="0" err="1">
                <a:solidFill>
                  <a:srgbClr val="000000"/>
                </a:solidFill>
                <a:ea typeface="+mn-ea"/>
                <a:cs typeface="+mn-cs"/>
              </a:rPr>
              <a:t>Khleif</a:t>
            </a:r>
            <a:br>
              <a:rPr lang="en-US" sz="2300" cap="none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51AE1-BDC7-440B-9161-89F31504AC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52" y="1690688"/>
            <a:ext cx="5671596" cy="4095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C207-401A-471C-828E-565E0412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1193"/>
          </a:xfrm>
        </p:spPr>
        <p:txBody>
          <a:bodyPr>
            <a:normAutofit/>
          </a:bodyPr>
          <a:lstStyle/>
          <a:p>
            <a:r>
              <a:rPr lang="en-US" sz="5400" dirty="0"/>
              <a:t>“A Secret to Success in This or any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Business is Being Willing to do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What Other People Won’t”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Driving for Dollars: </a:t>
            </a:r>
            <a:br>
              <a:rPr lang="en-US" dirty="0"/>
            </a:br>
            <a:r>
              <a:rPr lang="en-US" dirty="0"/>
              <a:t>What to look for</a:t>
            </a:r>
          </a:p>
        </p:txBody>
      </p:sp>
      <p:pic>
        <p:nvPicPr>
          <p:cNvPr id="5" name="Picture 4" descr="A close up of a car&#10;&#10;Description generated with very high confidence">
            <a:extLst>
              <a:ext uri="{FF2B5EF4-FFF2-40B4-BE49-F238E27FC236}">
                <a16:creationId xmlns:a16="http://schemas.microsoft.com/office/drawing/2014/main" id="{7834B9F3-0156-41E3-AD4D-4E53B80FC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57" y="3175849"/>
            <a:ext cx="5715000" cy="247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5DB14F-02AB-45A0-8CDD-BBDE9242135E}"/>
              </a:ext>
            </a:extLst>
          </p:cNvPr>
          <p:cNvSpPr/>
          <p:nvPr/>
        </p:nvSpPr>
        <p:spPr>
          <a:xfrm>
            <a:off x="5002856" y="1924844"/>
            <a:ext cx="389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Boarded up windows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E83BF-2D5C-46F6-BE3A-4ECB88A06493}"/>
              </a:ext>
            </a:extLst>
          </p:cNvPr>
          <p:cNvSpPr/>
          <p:nvPr/>
        </p:nvSpPr>
        <p:spPr>
          <a:xfrm>
            <a:off x="12725" y="3648283"/>
            <a:ext cx="3289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Poor landscaping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EC60B9-AFE4-47F7-84EE-81A2B6126EA8}"/>
              </a:ext>
            </a:extLst>
          </p:cNvPr>
          <p:cNvSpPr/>
          <p:nvPr/>
        </p:nvSpPr>
        <p:spPr>
          <a:xfrm>
            <a:off x="8437884" y="2927499"/>
            <a:ext cx="30299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Dirty and signs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of vacancy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823771-CDF3-4015-A22D-F5671A282967}"/>
              </a:ext>
            </a:extLst>
          </p:cNvPr>
          <p:cNvSpPr/>
          <p:nvPr/>
        </p:nvSpPr>
        <p:spPr>
          <a:xfrm>
            <a:off x="355864" y="2043010"/>
            <a:ext cx="45209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No cars or cars that have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been parked a long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0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f2b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40" y="3885475"/>
            <a:ext cx="2972525" cy="2972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Cold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after sending letters</a:t>
            </a:r>
          </a:p>
          <a:p>
            <a:r>
              <a:rPr lang="en-US" dirty="0"/>
              <a:t>Script in document library</a:t>
            </a:r>
          </a:p>
          <a:p>
            <a:r>
              <a:rPr lang="en-US" dirty="0"/>
              <a:t>Do what other people are not willing to do</a:t>
            </a:r>
          </a:p>
          <a:p>
            <a:r>
              <a:rPr lang="en-US" dirty="0"/>
              <a:t>Hire stay-at-home to set appointments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7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wearing a suit and tie standing next to a brick wall&#10;&#10;Description generated with very high confidence">
            <a:extLst>
              <a:ext uri="{FF2B5EF4-FFF2-40B4-BE49-F238E27FC236}">
                <a16:creationId xmlns:a16="http://schemas.microsoft.com/office/drawing/2014/main" id="{AF6EF1A6-624B-42DD-A13F-24B64A0646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535" y="2484916"/>
            <a:ext cx="3855027" cy="3676191"/>
          </a:xfrm>
          <a:prstGeom prst="rect">
            <a:avLst/>
          </a:prstGeom>
        </p:spPr>
      </p:pic>
      <p:pic>
        <p:nvPicPr>
          <p:cNvPr id="6" name="Picture 6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A862BDA3-B450-4BE8-BD01-B6ACC32E19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886" y="2484916"/>
            <a:ext cx="3702602" cy="3702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F1BF5B-83E4-4964-88DC-DF8F5343B46D}"/>
              </a:ext>
            </a:extLst>
          </p:cNvPr>
          <p:cNvSpPr txBox="1"/>
          <p:nvPr/>
        </p:nvSpPr>
        <p:spPr>
          <a:xfrm>
            <a:off x="5251579" y="624390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Jacob Blackett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41591-836D-4F4D-80C9-E3F73CD1EE65}"/>
              </a:ext>
            </a:extLst>
          </p:cNvPr>
          <p:cNvSpPr txBox="1"/>
          <p:nvPr/>
        </p:nvSpPr>
        <p:spPr>
          <a:xfrm>
            <a:off x="8553642" y="622996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Sterling White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36B0B-80A1-4802-8527-B6BBE0F2C167}"/>
              </a:ext>
            </a:extLst>
          </p:cNvPr>
          <p:cNvSpPr txBox="1"/>
          <p:nvPr/>
        </p:nvSpPr>
        <p:spPr>
          <a:xfrm>
            <a:off x="784417" y="636419"/>
            <a:ext cx="6858739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"Before we met Rod we did not have any multifamily property. We now have over 350 units!"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Jacob Blackett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3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ifie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Ways to Find Deals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Classified of Newspaper</a:t>
            </a:r>
          </a:p>
          <a:p>
            <a:r>
              <a:rPr lang="en-US" sz="4000" dirty="0"/>
              <a:t>Mom and Pop Owners</a:t>
            </a:r>
          </a:p>
          <a:p>
            <a:r>
              <a:rPr lang="en-US" sz="4000" dirty="0"/>
              <a:t>Smaller Deals</a:t>
            </a:r>
          </a:p>
          <a:p>
            <a:r>
              <a:rPr lang="en-US" sz="4000" dirty="0"/>
              <a:t>We found a 19 unit that only 2 people called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9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Craigslist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DD7C7A0-8951-4D05-A77E-17C3E37E2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24250" y="221528"/>
            <a:ext cx="7164355" cy="627134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3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266D6-9D35-4924-9DB2-44B28CF9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Craigslist is a Great Deal Source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023CD-99CE-4F87-9011-B04750015E29}"/>
              </a:ext>
            </a:extLst>
          </p:cNvPr>
          <p:cNvGraphicFramePr/>
          <p:nvPr/>
        </p:nvGraphicFramePr>
        <p:xfrm>
          <a:off x="963852" y="1288130"/>
          <a:ext cx="10264296" cy="428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91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266D6-9D35-4924-9DB2-44B28CF9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3 Methods to Maximize </a:t>
            </a:r>
            <a:br>
              <a:rPr lang="en-US" sz="4900" dirty="0"/>
            </a:br>
            <a:r>
              <a:rPr lang="en-US" sz="4900" dirty="0"/>
              <a:t>Success on Craigslist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023CD-99CE-4F87-9011-B04750015E29}"/>
              </a:ext>
            </a:extLst>
          </p:cNvPr>
          <p:cNvGraphicFramePr/>
          <p:nvPr/>
        </p:nvGraphicFramePr>
        <p:xfrm>
          <a:off x="1007216" y="1400525"/>
          <a:ext cx="10467572" cy="428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432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F006-39C2-4983-A8A8-DE007B21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Reach out to Properties in the </a:t>
            </a:r>
            <a:br>
              <a:rPr lang="en-US" dirty="0"/>
            </a:br>
            <a:r>
              <a:rPr lang="en-US" i="1" dirty="0"/>
              <a:t>For Sale </a:t>
            </a:r>
            <a:r>
              <a:rPr lang="en-US" dirty="0"/>
              <a:t>Section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CD5048-0ECB-4789-B0EE-7552725D946F}"/>
              </a:ext>
            </a:extLst>
          </p:cNvPr>
          <p:cNvGrpSpPr/>
          <p:nvPr/>
        </p:nvGrpSpPr>
        <p:grpSpPr>
          <a:xfrm>
            <a:off x="1651519" y="1875453"/>
            <a:ext cx="9245336" cy="3633455"/>
            <a:chOff x="507313" y="1600200"/>
            <a:chExt cx="9836728" cy="4750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A803C8-9F63-49BC-9B4E-6C6AE6FE117B}"/>
                </a:ext>
              </a:extLst>
            </p:cNvPr>
            <p:cNvSpPr/>
            <p:nvPr/>
          </p:nvSpPr>
          <p:spPr>
            <a:xfrm>
              <a:off x="507313" y="1600200"/>
              <a:ext cx="9836728" cy="47507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274320" rIns="73152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Craigslist Email Script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Hi, my name is _____. I’m sending this message in regards to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your duplex for sale at ___________________.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I’m a local real estate investor, and buy properties very similar to yours in the area. I’m highly interested and would love to get some more information from you regarding the property. I would love to talk soon.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 contact info is: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9" descr="Email">
              <a:extLst>
                <a:ext uri="{FF2B5EF4-FFF2-40B4-BE49-F238E27FC236}">
                  <a16:creationId xmlns:a16="http://schemas.microsoft.com/office/drawing/2014/main" id="{3194408C-E3F5-4C5E-8956-70B9A39E6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47762" y="4925271"/>
              <a:ext cx="1269097" cy="12690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93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ngry Face with No Fill">
            <a:extLst>
              <a:ext uri="{FF2B5EF4-FFF2-40B4-BE49-F238E27FC236}">
                <a16:creationId xmlns:a16="http://schemas.microsoft.com/office/drawing/2014/main" id="{73FA6EE3-6646-4621-AEA3-57905076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340" y="1778834"/>
            <a:ext cx="3299579" cy="3299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9F006-39C2-4983-A8A8-DE007B21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Ads Saying you Buy </a:t>
            </a:r>
            <a:br>
              <a:rPr lang="en-US" dirty="0"/>
            </a:br>
            <a:r>
              <a:rPr lang="en-US" dirty="0"/>
              <a:t>Multifamily Properties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4E6A56-3051-4049-BBC3-58339EB0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8318"/>
            <a:ext cx="6733674" cy="4106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Focus on pain points:</a:t>
            </a:r>
          </a:p>
          <a:p>
            <a:pPr lvl="0"/>
            <a:r>
              <a:rPr lang="en-US" sz="4000" dirty="0"/>
              <a:t>“Sick of dealing with problem tenants?”</a:t>
            </a:r>
          </a:p>
          <a:p>
            <a:pPr lvl="0"/>
            <a:r>
              <a:rPr lang="en-US" sz="4000" dirty="0"/>
              <a:t>“Tired of late rent and evictions?”</a:t>
            </a:r>
          </a:p>
          <a:p>
            <a:pPr lvl="0"/>
            <a:r>
              <a:rPr lang="en-US" sz="4000" dirty="0"/>
              <a:t>“Is your income property not producing any income?”</a:t>
            </a:r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0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71C31-B386-4857-B8A4-FD13FE78D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7837714" y="10"/>
            <a:ext cx="4354286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B266D6-9D35-4924-9DB2-44B28CF9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Importance of Building Relationships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54DE0-7C55-42E5-AD29-890750C0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Real estate is a relationship </a:t>
            </a:r>
            <a:br>
              <a:rPr lang="en-US" sz="4000" dirty="0"/>
            </a:br>
            <a:r>
              <a:rPr lang="en-US" sz="4000" dirty="0"/>
              <a:t>driven business</a:t>
            </a:r>
          </a:p>
          <a:p>
            <a:pPr lvl="0"/>
            <a:r>
              <a:rPr lang="en-US" sz="4000" dirty="0"/>
              <a:t>It’s impossible to do it alone and unnecessary </a:t>
            </a:r>
          </a:p>
          <a:p>
            <a:pPr lvl="0"/>
            <a:r>
              <a:rPr lang="en-US" sz="4000" dirty="0"/>
              <a:t>This is a team sport</a:t>
            </a:r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7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7683-A014-4895-B767-B4D1B63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3"/>
              </a:rPr>
              <a:t>Brian A</a:t>
            </a:r>
            <a:r>
              <a:rPr lang="en-US" altLang="en-US" dirty="0"/>
              <a:t> I got my first deal off Craigslist! A 36 unit for around $1M. It works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strategies that work very well with Craigslist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0D7EBE-90D2-4F5D-8E32-CD006B54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12192000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65899"/>
                </a:solidFill>
                <a:effectLst/>
                <a:uLnTx/>
                <a:uFillTx/>
                <a:latin typeface="inherit"/>
                <a:ea typeface="+mn-ea"/>
                <a:cs typeface="+mn-cs"/>
                <a:hlinkClick r:id="rId3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589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 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6589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             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Best Craigslist Apps - AptGadget.com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63" y="4683135"/>
            <a:ext cx="2439000" cy="1828800"/>
          </a:xfrm>
          <a:prstGeom prst="rect">
            <a:avLst/>
          </a:prstGeom>
        </p:spPr>
      </p:pic>
      <p:pic>
        <p:nvPicPr>
          <p:cNvPr id="6" name="Picture 4" descr="Brian Albers">
            <a:hlinkClick r:id="rId3"/>
            <a:extLst>
              <a:ext uri="{FF2B5EF4-FFF2-40B4-BE49-F238E27FC236}">
                <a16:creationId xmlns:a16="http://schemas.microsoft.com/office/drawing/2014/main" id="{5ECF3C05-0B21-4EC4-B6F3-EF05CAEB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1261" y="1400428"/>
            <a:ext cx="1078302" cy="7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6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3B01B0-1379-48B0-AD3E-42D04357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MLS/Agents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B64A2F-FC99-441E-A98D-E774A17C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55" y="1233325"/>
            <a:ext cx="10906089" cy="54719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solid and reliable residential agent is a great resource </a:t>
            </a:r>
          </a:p>
          <a:p>
            <a:r>
              <a:rPr lang="en-US" dirty="0"/>
              <a:t>Set guidelines</a:t>
            </a:r>
          </a:p>
          <a:p>
            <a:pPr lvl="1"/>
            <a:r>
              <a:rPr lang="en-US" i="0" dirty="0"/>
              <a:t>First, you’ll want to have them set up an alert for each multifamily property that hits the MLS.  </a:t>
            </a:r>
          </a:p>
          <a:p>
            <a:pPr lvl="1"/>
            <a:r>
              <a:rPr lang="en-US" i="0" dirty="0"/>
              <a:t>You’ll next want them sending you anything that fits your criteria.   </a:t>
            </a:r>
          </a:p>
          <a:p>
            <a:pPr lvl="1"/>
            <a:r>
              <a:rPr lang="en-US" i="0" dirty="0"/>
              <a:t>Make an offer:</a:t>
            </a:r>
          </a:p>
          <a:p>
            <a:pPr lvl="2"/>
            <a:r>
              <a:rPr lang="en-US" dirty="0"/>
              <a:t>On all properties that fit your requirements for size, price range, number of units, etc.  </a:t>
            </a:r>
          </a:p>
          <a:p>
            <a:pPr lvl="2"/>
            <a:r>
              <a:rPr lang="en-US" dirty="0"/>
              <a:t>On any foreclosures, HUD properties, bank-owned, and short-sales</a:t>
            </a:r>
          </a:p>
          <a:p>
            <a:pPr lvl="2"/>
            <a:r>
              <a:rPr lang="en-US" dirty="0"/>
              <a:t>On any multifamily properties that are labeled “as-is, vacant, and price reduction”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1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use with a grass field&#10;&#10;Description generated with very high confidence">
            <a:extLst>
              <a:ext uri="{FF2B5EF4-FFF2-40B4-BE49-F238E27FC236}">
                <a16:creationId xmlns:a16="http://schemas.microsoft.com/office/drawing/2014/main" id="{86DFD2C7-9A75-407C-8B03-A17E3E2AF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9"/>
          <a:stretch/>
        </p:blipFill>
        <p:spPr>
          <a:xfrm>
            <a:off x="8304245" y="10"/>
            <a:ext cx="3887755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591D36-8B9A-4812-97A9-F96738E8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2755"/>
            <a:ext cx="716972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</a:t>
            </a:r>
            <a:r>
              <a:rPr lang="en-US" b="1" dirty="0">
                <a:solidFill>
                  <a:srgbClr val="FF0000"/>
                </a:solidFill>
              </a:rPr>
              <a:t>WITH CODE VIOLATIONS </a:t>
            </a:r>
            <a:r>
              <a:rPr lang="en-US" dirty="0"/>
              <a:t>Often Fly Under the Radar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CD02A-27B3-46BE-A354-0A054CA5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8318"/>
            <a:ext cx="6514322" cy="4106346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These leads are often some of the most motivated sellers you can find</a:t>
            </a:r>
          </a:p>
          <a:p>
            <a:pPr lvl="0"/>
            <a:r>
              <a:rPr lang="en-US" sz="3200" dirty="0"/>
              <a:t>This strategy goes hand in hand with driving for dollars, as many properties with overgrown grass, are vacant, poorly taken care of etc. will have code violations as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9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E433E6-4308-4155-B7D5-F3C89A82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Target Owners Going Through Evictions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551EE-8928-4C11-A8D2-DF4658BD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318"/>
            <a:ext cx="7395410" cy="50661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You ideally need to go to the courthouse to get a feel for the local eviction climate</a:t>
            </a:r>
          </a:p>
          <a:p>
            <a:r>
              <a:rPr lang="en-US" i="0" dirty="0"/>
              <a:t>Some information will be online, but most effective to have face time with the owners immediately after the case is finished</a:t>
            </a:r>
          </a:p>
          <a:p>
            <a:r>
              <a:rPr lang="en-US" i="0" dirty="0"/>
              <a:t>Typically, evictions take place on the same day each week or month</a:t>
            </a:r>
          </a:p>
          <a:p>
            <a:r>
              <a:rPr lang="en-US" i="0" dirty="0"/>
              <a:t>Attend the cases and start a conversation with the owner. </a:t>
            </a:r>
          </a:p>
        </p:txBody>
      </p:sp>
      <p:pic>
        <p:nvPicPr>
          <p:cNvPr id="3" name="Picture 2" descr="Back to Basics: A Rundown of Tennessee’s Eviction Proces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10" y="2455655"/>
            <a:ext cx="3810000" cy="311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62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E433E6-4308-4155-B7D5-F3C89A82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Networking with Probate Attorneys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551EE-8928-4C11-A8D2-DF4658BD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Great way to get off-market deals</a:t>
            </a:r>
          </a:p>
          <a:p>
            <a:pPr lvl="0"/>
            <a:r>
              <a:rPr lang="en-US" dirty="0"/>
              <a:t>The best way to get the ball rolling with them is to call and ask if you can come in and have 10 minutes of their time</a:t>
            </a:r>
          </a:p>
        </p:txBody>
      </p:sp>
      <p:pic>
        <p:nvPicPr>
          <p:cNvPr id="7" name="Picture 6" descr="A picture containing LEGO, toy&#10;&#10;Description generated with high confidence">
            <a:extLst>
              <a:ext uri="{FF2B5EF4-FFF2-40B4-BE49-F238E27FC236}">
                <a16:creationId xmlns:a16="http://schemas.microsoft.com/office/drawing/2014/main" id="{D953A592-A828-4FF3-B3DF-DA8E19DD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6074" y="2219325"/>
            <a:ext cx="4059807" cy="342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5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-own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5567" y="0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Buying from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7"/>
            <a:ext cx="6225073" cy="4819845"/>
          </a:xfrm>
        </p:spPr>
        <p:txBody>
          <a:bodyPr>
            <a:normAutofit/>
          </a:bodyPr>
          <a:lstStyle/>
          <a:p>
            <a:r>
              <a:rPr lang="en-US" dirty="0"/>
              <a:t>Banks don</a:t>
            </a:r>
            <a:r>
              <a:rPr lang="fr-FR" dirty="0"/>
              <a:t>’</a:t>
            </a:r>
            <a:r>
              <a:rPr lang="en-US" dirty="0"/>
              <a:t>t want properties on their books</a:t>
            </a:r>
          </a:p>
          <a:p>
            <a:r>
              <a:rPr lang="en-US" dirty="0"/>
              <a:t>They are not in the real estate management business</a:t>
            </a:r>
          </a:p>
          <a:p>
            <a:r>
              <a:rPr lang="en-US" dirty="0"/>
              <a:t>Set up relationships with local bankers</a:t>
            </a:r>
          </a:p>
          <a:p>
            <a:r>
              <a:rPr lang="en-US" dirty="0"/>
              <a:t>You’re a problem solver!</a:t>
            </a:r>
          </a:p>
          <a:p>
            <a:r>
              <a:rPr lang="en-US" dirty="0"/>
              <a:t>Become their go-to guy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1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C6F53-7542-428E-8BC4-93AE43234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191" y="5038184"/>
            <a:ext cx="2212260" cy="14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Ways to Find Deals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Service Companies who work in industry</a:t>
            </a:r>
          </a:p>
          <a:p>
            <a:r>
              <a:rPr lang="en-US" sz="3200" dirty="0"/>
              <a:t>Pool guy, window repair, landscaper</a:t>
            </a:r>
          </a:p>
          <a:p>
            <a:r>
              <a:rPr lang="en-US" sz="3200" dirty="0"/>
              <a:t>Ask these guys if they know anyone who might be selling soon</a:t>
            </a:r>
          </a:p>
          <a:p>
            <a:r>
              <a:rPr lang="en-US" sz="3200" dirty="0"/>
              <a:t>Sellers will say “I’m going to sell soon, we’ve got to make the place look better”</a:t>
            </a:r>
          </a:p>
          <a:p>
            <a:r>
              <a:rPr lang="en-US" sz="3200" dirty="0"/>
              <a:t>Offer a finders fee</a:t>
            </a:r>
          </a:p>
        </p:txBody>
      </p:sp>
      <p:pic>
        <p:nvPicPr>
          <p:cNvPr id="8" name="Picture 7" descr="A person standing in front of a door&#10;&#10;Description generated with high confidence">
            <a:extLst>
              <a:ext uri="{FF2B5EF4-FFF2-40B4-BE49-F238E27FC236}">
                <a16:creationId xmlns:a16="http://schemas.microsoft.com/office/drawing/2014/main" id="{82281D08-C456-4235-8E72-8B0041F182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194" y="3213596"/>
            <a:ext cx="2212259" cy="147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erson that is standing in the water&#10;&#10;Description generated with very high confidence">
            <a:extLst>
              <a:ext uri="{FF2B5EF4-FFF2-40B4-BE49-F238E27FC236}">
                <a16:creationId xmlns:a16="http://schemas.microsoft.com/office/drawing/2014/main" id="{79342C11-9351-444F-B159-29E7AC53A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192" y="1464319"/>
            <a:ext cx="2212259" cy="140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0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385058-1512-4B0F-A86F-94A3B16D5D36}"/>
              </a:ext>
            </a:extLst>
          </p:cNvPr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A281F-31BB-4E9B-BB89-8BAA305CECC7}"/>
              </a:ext>
            </a:extLst>
          </p:cNvPr>
          <p:cNvSpPr/>
          <p:nvPr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4" name="Picture 3" descr="cashflowLOGO01newshinywhitenormal.png">
            <a:extLst>
              <a:ext uri="{FF2B5EF4-FFF2-40B4-BE49-F238E27FC236}">
                <a16:creationId xmlns:a16="http://schemas.microsoft.com/office/drawing/2014/main" id="{73B2DADA-514B-42E6-A83E-7F62FB15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08" y="2061525"/>
            <a:ext cx="9244785" cy="2734950"/>
          </a:xfrm>
          <a:prstGeom prst="rect">
            <a:avLst/>
          </a:prstGeom>
          <a:noFill/>
          <a:ln cap="flat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768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266D6-9D35-4924-9DB2-44B28CF9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Need Relationships With: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023CD-99CE-4F87-9011-B04750015E29}"/>
              </a:ext>
            </a:extLst>
          </p:cNvPr>
          <p:cNvGraphicFramePr/>
          <p:nvPr/>
        </p:nvGraphicFramePr>
        <p:xfrm>
          <a:off x="838200" y="1078345"/>
          <a:ext cx="10861963" cy="470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444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DC50-E200-4A79-8FB2-13D0BB1E6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Foundation of a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Successful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Business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Relationship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023CD-99CE-4F87-9011-B04750015E29}"/>
              </a:ext>
            </a:extLst>
          </p:cNvPr>
          <p:cNvGraphicFramePr/>
          <p:nvPr/>
        </p:nvGraphicFramePr>
        <p:xfrm>
          <a:off x="3468914" y="1309759"/>
          <a:ext cx="8623561" cy="451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003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Utilizing Brokers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good broker can make you wealthy</a:t>
            </a:r>
          </a:p>
          <a:p>
            <a:r>
              <a:rPr lang="en-US" dirty="0"/>
              <a:t>Focus only on multifamily brokers</a:t>
            </a:r>
          </a:p>
          <a:p>
            <a:r>
              <a:rPr lang="en-US" dirty="0"/>
              <a:t>Ask the good ones to refer you to other team members</a:t>
            </a:r>
          </a:p>
          <a:p>
            <a:pPr lvl="3"/>
            <a:endParaRPr lang="en-US" sz="3200" dirty="0"/>
          </a:p>
        </p:txBody>
      </p:sp>
      <p:pic>
        <p:nvPicPr>
          <p:cNvPr id="5" name="Picture 4" descr="Seven exceptions to the rule when an agreement without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9924"/>
            <a:ext cx="4822536" cy="321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7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op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4817512"/>
            <a:ext cx="3299579" cy="767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Brokers - LoopNet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Multifamily for sale</a:t>
            </a:r>
          </a:p>
          <a:p>
            <a:pPr lvl="1"/>
            <a:r>
              <a:rPr lang="en-US" sz="4000" dirty="0"/>
              <a:t>Find a broker who has several properties for sale</a:t>
            </a:r>
          </a:p>
          <a:p>
            <a:pPr lvl="1"/>
            <a:r>
              <a:rPr lang="en-US" sz="4000" dirty="0"/>
              <a:t>You’re calling “in regards to one of their LoopNet listings”</a:t>
            </a:r>
          </a:p>
          <a:p>
            <a:pPr lvl="1"/>
            <a:r>
              <a:rPr lang="en-US" sz="4000" dirty="0"/>
              <a:t>Broker 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2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E2E4E7-367B-4CC0-9E45-553E22623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26" b="17096"/>
          <a:stretch/>
        </p:blipFill>
        <p:spPr>
          <a:xfrm>
            <a:off x="990600" y="0"/>
            <a:ext cx="112014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18691F-C410-405A-ADD8-B2E9E4547E16}"/>
              </a:ext>
            </a:extLst>
          </p:cNvPr>
          <p:cNvSpPr/>
          <p:nvPr/>
        </p:nvSpPr>
        <p:spPr>
          <a:xfrm rot="591037">
            <a:off x="2807520" y="1652779"/>
            <a:ext cx="78411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Hello, my name is _____, and I’m an investor out of “your city”, how are you today?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I’m calling in regards to one of your LoopNet listings.  It’s “Shady Oaks”…Is that property still available?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Great, I definitely want to see some more information on that.  Before you send that, I do have a few quick questions.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What’s the story on this property?  Why’s it for sale?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Interesting, this sounds like it has potential.  Here is my contact info: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Also, do you typically list properties similar to this one? 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My partners and my criteria is “_____”, and we’re currently looking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 acquire several properties within the next year.  Feel free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 send anything similar, I’ll be sure to get back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 you as soon as possible.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515030-4ABF-4E46-B133-EDFBD581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24" y="447984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Script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6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Valuing Brokers – Following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people never follow up</a:t>
            </a:r>
          </a:p>
          <a:p>
            <a:r>
              <a:rPr lang="en-US" dirty="0"/>
              <a:t>Say why the deal didn't work for you with specifics from your analysis</a:t>
            </a:r>
          </a:p>
          <a:p>
            <a:r>
              <a:rPr lang="en-US" dirty="0"/>
              <a:t>Refresh their memory on your exact investment criteria</a:t>
            </a:r>
          </a:p>
          <a:p>
            <a:r>
              <a:rPr lang="en-US" dirty="0"/>
              <a:t>Respect the broker’s time</a:t>
            </a:r>
          </a:p>
          <a:p>
            <a:r>
              <a:rPr lang="en-US" dirty="0"/>
              <a:t>Set yourself apart</a:t>
            </a:r>
          </a:p>
        </p:txBody>
      </p:sp>
      <p:pic>
        <p:nvPicPr>
          <p:cNvPr id="4" name="Picture 3" descr="Estrategias de Seguimiento o Follow-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1478318"/>
            <a:ext cx="3231473" cy="3479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4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Widescreen</PresentationFormat>
  <Paragraphs>211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Cambria Math</vt:lpstr>
      <vt:lpstr>Courier New</vt:lpstr>
      <vt:lpstr>inherit</vt:lpstr>
      <vt:lpstr>1_Office Theme</vt:lpstr>
      <vt:lpstr>MASTERING CONSISTENT DEAL FLOW</vt:lpstr>
      <vt:lpstr>“Be A Problem Solver and Entrepreneur,  Not Just an Investor” -Rod Khleif </vt:lpstr>
      <vt:lpstr>The Importance of Building Relationships</vt:lpstr>
      <vt:lpstr>You Need Relationships With: </vt:lpstr>
      <vt:lpstr>PowerPoint Presentation</vt:lpstr>
      <vt:lpstr>Utilizing Brokers</vt:lpstr>
      <vt:lpstr>Finding Brokers - LoopNet</vt:lpstr>
      <vt:lpstr>Script</vt:lpstr>
      <vt:lpstr>Valuing Brokers – Following Up</vt:lpstr>
      <vt:lpstr>Brokers – Consistent Communication</vt:lpstr>
      <vt:lpstr>Online Sites</vt:lpstr>
      <vt:lpstr>PowerPoint Presentation</vt:lpstr>
      <vt:lpstr>PowerPoint Presentation</vt:lpstr>
      <vt:lpstr>Be on the Lookout for:</vt:lpstr>
      <vt:lpstr>PowerPoint Presentation</vt:lpstr>
      <vt:lpstr>PowerPoint Presentation</vt:lpstr>
      <vt:lpstr>Auction Houses</vt:lpstr>
      <vt:lpstr>Two Categories of Auctions</vt:lpstr>
      <vt:lpstr>PowerPoint Presentation</vt:lpstr>
      <vt:lpstr>“A Secret to Success in This or any   Business is Being Willing to do   What Other People Won’t”  </vt:lpstr>
      <vt:lpstr>Driving for Dollars:  What to look for</vt:lpstr>
      <vt:lpstr>Cold Calling</vt:lpstr>
      <vt:lpstr>PowerPoint Presentation</vt:lpstr>
      <vt:lpstr>Other Ways to Find Deals</vt:lpstr>
      <vt:lpstr>Craigslist</vt:lpstr>
      <vt:lpstr>Craigslist is a Great Deal Source  </vt:lpstr>
      <vt:lpstr>3 Methods to Maximize  Success on Craigslist </vt:lpstr>
      <vt:lpstr>Reach out to Properties in the  For Sale Section</vt:lpstr>
      <vt:lpstr>Post Ads Saying you Buy  Multifamily Properties </vt:lpstr>
      <vt:lpstr>PowerPoint Presentation</vt:lpstr>
      <vt:lpstr>MLS/Agents</vt:lpstr>
      <vt:lpstr>Properties WITH CODE VIOLATIONS Often Fly Under the Radar </vt:lpstr>
      <vt:lpstr>Target Owners Going Through Evictions</vt:lpstr>
      <vt:lpstr>Networking with Probate Attorneys</vt:lpstr>
      <vt:lpstr>Buying from Banks</vt:lpstr>
      <vt:lpstr>Other Ways to Find Deals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Khleif</dc:creator>
  <cp:lastModifiedBy>Rod Khleif</cp:lastModifiedBy>
  <cp:revision>2</cp:revision>
  <dcterms:created xsi:type="dcterms:W3CDTF">2019-09-07T13:43:38Z</dcterms:created>
  <dcterms:modified xsi:type="dcterms:W3CDTF">2020-03-25T22:38:31Z</dcterms:modified>
</cp:coreProperties>
</file>