
<file path=[Content_Types].xml><?xml version="1.0" encoding="utf-8"?>
<Types xmlns="http://schemas.openxmlformats.org/package/2006/content-types">
  <Default Extension="gif&amp;ehk=AtG0tazDUjjqiL9LO66lBg&amp;r=0&amp;pid=OfficeInsert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46" r:id="rId2"/>
    <p:sldId id="647" r:id="rId3"/>
    <p:sldId id="648" r:id="rId4"/>
    <p:sldId id="649" r:id="rId5"/>
    <p:sldId id="650" r:id="rId6"/>
    <p:sldId id="651" r:id="rId7"/>
    <p:sldId id="652" r:id="rId8"/>
    <p:sldId id="653" r:id="rId9"/>
    <p:sldId id="654" r:id="rId10"/>
    <p:sldId id="655" r:id="rId11"/>
    <p:sldId id="656" r:id="rId12"/>
    <p:sldId id="657" r:id="rId13"/>
    <p:sldId id="408" r:id="rId14"/>
    <p:sldId id="409" r:id="rId15"/>
    <p:sldId id="410" r:id="rId16"/>
    <p:sldId id="411" r:id="rId17"/>
    <p:sldId id="412" r:id="rId18"/>
    <p:sldId id="589" r:id="rId19"/>
    <p:sldId id="590" r:id="rId20"/>
    <p:sldId id="325" r:id="rId21"/>
    <p:sldId id="10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E5C-A0FC-4DD8-B816-D9022BF9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DCCF2-C621-42C8-A0B9-9F54AEA3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D9B8-17E8-4853-9B58-DDD517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B5F-3483-4A59-86C1-DAE021D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AFC-66C3-486A-AF58-E9AE9CB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B710-4144-43F7-9200-233D71AE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F0C04-4E6C-459E-B772-6D22D14A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ABF49-2D8B-4184-B29A-D97FFCE4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C7B0-4AF8-4096-9B91-0D28A3F1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E22C-C5EC-4475-A2F2-05527132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59D5-3874-4A4B-820B-E8D4065D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0494-A5C7-4694-AB18-EEA339D9D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D2A7-4AD9-4E80-AB02-9D11C67A8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8D4C-9E25-4731-A6C4-3DC8805C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016D3-7795-4D25-BCD0-8A9AFEE1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49C8A-2AFA-4E3E-BA5B-404A816C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6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E6C6-F0DA-46A2-A51C-8E422E0E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9DD79-E738-4B8B-A5A2-7D1B6096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E161-3024-4798-8CF9-2CFFFD8AE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C8789-6AE2-45EC-9067-ABC0487AE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73341-E0DF-4841-AF15-D3AFE35C7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AC721-966F-47A9-9C17-2C180A5E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D64BB-F1BD-410E-ADF1-A7D59903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DC678-8C0F-4FCB-A4F2-6304F2BB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CE1D-F0EF-42D4-9639-F6617B09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9A725-F29C-49CB-8A1A-67543054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90385-7209-4B91-8F2F-39887833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0FA9-4D18-42E8-8AEE-2140C063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AB3BA-40CA-43D3-91CD-BE9DAB8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1DB32-D94D-4F70-90A9-8B45D2A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1D81-7F18-4085-8509-720FFB6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7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529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3A011-712E-4A31-807C-28787BD66ED4}"/>
              </a:ext>
            </a:extLst>
          </p:cNvPr>
          <p:cNvSpPr/>
          <p:nvPr userDrawn="1"/>
        </p:nvSpPr>
        <p:spPr>
          <a:xfrm>
            <a:off x="0" y="1455576"/>
            <a:ext cx="12192000" cy="394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AB3BA-40CA-43D3-91CD-BE9DAB8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1DB32-D94D-4F70-90A9-8B45D2A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1D81-7F18-4085-8509-720FFB6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CBB933-DD5C-40C7-A785-49C55444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5575"/>
            <a:ext cx="12191999" cy="3946849"/>
          </a:xfrm>
        </p:spPr>
        <p:txBody>
          <a:bodyPr anchor="ctr">
            <a:noAutofit/>
          </a:bodyPr>
          <a:lstStyle>
            <a:lvl1pPr algn="ctr">
              <a:defRPr sz="13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82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4675-0B07-4BA4-96F4-3B2051C1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D0488-2705-4371-936D-3CF17EED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26ECC-8D4F-4999-BC9B-DFD763D1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B438-ECFE-49C1-A8D1-03177E80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A9804-8A58-4972-B250-2B3E30F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1A06C-0B78-4187-851E-092A2F50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6E9F-143F-4EE8-868C-DBA7F7A1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99D50-9551-4C45-B44E-AB4C08701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227B7-7E5E-43CF-8574-E7E33A82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94B8-49F3-47E3-BD84-64A505C4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62D73-0205-43DA-A005-58BABE4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85FCA-D0D6-4063-87D3-63065421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5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AC84-2E1E-465B-B34A-FE7EC5FC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7A57F-54E4-4A40-9761-20A2AA519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166DE-0F11-4502-A379-5B96F135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918D8-3522-4B7F-A364-030D842C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E950-7274-4DA4-B09B-AA5A2DC1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D78CC-4806-4EA8-B854-D7F344B9A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0EE7B-0F4F-4930-9FA6-C3EC23122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B57C-C35F-4F74-80F3-5A1D11EB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4D0-B2D8-43D0-8EF9-49F0E053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263DC-5B14-4B1F-8B7C-C4C7BE59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50F947-CBE1-44A9-8AD0-3EABCE31E928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29E4C-232E-4486-A0A8-84D42F4C1D18}"/>
              </a:ext>
            </a:extLst>
          </p:cNvPr>
          <p:cNvSpPr/>
          <p:nvPr userDrawn="1"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10" name="Picture 4" descr="cashflowLOGO01newshinywhitenormal.png">
            <a:extLst>
              <a:ext uri="{FF2B5EF4-FFF2-40B4-BE49-F238E27FC236}">
                <a16:creationId xmlns:a16="http://schemas.microsoft.com/office/drawing/2014/main" id="{A577FE35-5A2A-41B1-B840-2B744D7A4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7" y="4462606"/>
            <a:ext cx="2627762" cy="77739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A4175E-3377-4C49-A653-4B8F969730E9}"/>
              </a:ext>
            </a:extLst>
          </p:cNvPr>
          <p:cNvCxnSpPr/>
          <p:nvPr userDrawn="1"/>
        </p:nvCxnSpPr>
        <p:spPr>
          <a:xfrm>
            <a:off x="0" y="3710861"/>
            <a:ext cx="121828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5E17DF-BA1A-41FE-9D06-12AAB7E3EDDD}"/>
              </a:ext>
            </a:extLst>
          </p:cNvPr>
          <p:cNvCxnSpPr/>
          <p:nvPr userDrawn="1"/>
        </p:nvCxnSpPr>
        <p:spPr>
          <a:xfrm>
            <a:off x="9136" y="5692061"/>
            <a:ext cx="121828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8B384C3-BA89-48DA-93D6-C96B3D5676C3}"/>
              </a:ext>
            </a:extLst>
          </p:cNvPr>
          <p:cNvSpPr/>
          <p:nvPr userDrawn="1"/>
        </p:nvSpPr>
        <p:spPr>
          <a:xfrm>
            <a:off x="9120006" y="2256914"/>
            <a:ext cx="2468876" cy="2468876"/>
          </a:xfrm>
          <a:prstGeom prst="ellipse">
            <a:avLst/>
          </a:prstGeom>
          <a:blipFill>
            <a:blip r:embed="rId3"/>
            <a:srcRect/>
            <a:stretch>
              <a:fillRect l="-26805" t="6924" r="-40709" b="-27750"/>
            </a:stretch>
          </a:blip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4E5C-A0FC-4DD8-B816-D9022BF9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824" y="3377274"/>
            <a:ext cx="5809673" cy="2134938"/>
          </a:xfrm>
        </p:spPr>
        <p:txBody>
          <a:bodyPr anchor="b">
            <a:normAutofit/>
          </a:bodyPr>
          <a:lstStyle>
            <a:lvl1pPr algn="ctr">
              <a:defRPr lang="en-US" sz="5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 New" panose="020B0502040204020203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D9B8-17E8-4853-9B58-DDD517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B5F-3483-4A59-86C1-DAE021D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AFC-66C3-486A-AF58-E9AE9CB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66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E9F2-5AF5-43B6-A2EA-90DFAF52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36D1B-17D2-4CDD-BF62-11CA529A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AE0-3EB8-4C82-9EEF-DAFC7B3960F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DA13A-3825-4BA6-869A-47E19C9D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DD411-8A51-46C6-97E6-BF34828E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4C1-5A24-421E-9E9F-85E6BFA0681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924EE-6E3D-432B-BBBB-3B65F8219D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609FDB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351649"/>
          </a:xfrm>
        </p:spPr>
        <p:txBody>
          <a:bodyPr>
            <a:no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609FDB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042F7-8C36-4F0E-AB9A-29D3ED7F316D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296436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016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64" y="365125"/>
            <a:ext cx="5165436" cy="5811838"/>
          </a:xfrm>
        </p:spPr>
        <p:txBody>
          <a:bodyPr>
            <a:normAutofit/>
          </a:bodyPr>
          <a:lstStyle>
            <a:lvl1pPr marL="3413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803275" indent="-346075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 marL="12557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 marL="1717675" indent="-346075">
              <a:tabLst>
                <a:tab pos="1717675" algn="l"/>
              </a:tabLst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 marL="21701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275A31-FB30-4406-83DD-C4BF210BD142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124000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2F716-F93E-43E0-A9AB-EE58CE1431D3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shflowLOGO01newshinywhitenormal.png">
            <a:extLst>
              <a:ext uri="{FF2B5EF4-FFF2-40B4-BE49-F238E27FC236}">
                <a16:creationId xmlns:a16="http://schemas.microsoft.com/office/drawing/2014/main" id="{BCD84716-4971-49BD-9666-753B3AA9BE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381601-1383-4B71-918B-E686CB6BE647}"/>
              </a:ext>
            </a:extLst>
          </p:cNvPr>
          <p:cNvSpPr/>
          <p:nvPr userDrawn="1"/>
        </p:nvSpPr>
        <p:spPr>
          <a:xfrm>
            <a:off x="4568" y="5752309"/>
            <a:ext cx="12182864" cy="1129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47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182" y="550416"/>
            <a:ext cx="10291618" cy="5626547"/>
          </a:xfrm>
        </p:spPr>
        <p:txBody>
          <a:bodyPr vert="horz" lIns="91440" tIns="45720" rIns="91440" bIns="45720" rtlCol="0">
            <a:normAutofit/>
          </a:bodyPr>
          <a:lstStyle>
            <a:lvl1pPr marL="4619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914400" indent="-457200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 marL="13763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shflowLOGO01newshinywhitenormal.png">
            <a:extLst>
              <a:ext uri="{FF2B5EF4-FFF2-40B4-BE49-F238E27FC236}">
                <a16:creationId xmlns:a16="http://schemas.microsoft.com/office/drawing/2014/main" id="{A64B118C-17CD-4EFA-9BF7-F4C6D7130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EB37DE-8784-463B-A03A-5AD8B6AAC23C}"/>
              </a:ext>
            </a:extLst>
          </p:cNvPr>
          <p:cNvSpPr/>
          <p:nvPr userDrawn="1"/>
        </p:nvSpPr>
        <p:spPr>
          <a:xfrm>
            <a:off x="697395" y="550416"/>
            <a:ext cx="140805" cy="5508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56" y="152755"/>
            <a:ext cx="10515600" cy="1325563"/>
          </a:xfrm>
        </p:spPr>
        <p:txBody>
          <a:bodyPr>
            <a:normAutofit/>
          </a:bodyPr>
          <a:lstStyle>
            <a:lvl1pPr>
              <a:defRPr lang="en-US" sz="43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56" y="1233326"/>
            <a:ext cx="10515600" cy="5123024"/>
          </a:xfrm>
        </p:spPr>
        <p:txBody>
          <a:bodyPr/>
          <a:lstStyle>
            <a:lvl1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180-427E-48E4-B8DC-4CE6061FC817}"/>
              </a:ext>
            </a:extLst>
          </p:cNvPr>
          <p:cNvSpPr/>
          <p:nvPr userDrawn="1"/>
        </p:nvSpPr>
        <p:spPr>
          <a:xfrm flipH="1">
            <a:off x="0" y="0"/>
            <a:ext cx="6223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123178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764" y="152755"/>
            <a:ext cx="7008592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764" y="1478318"/>
            <a:ext cx="7008592" cy="4106346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180-427E-48E4-B8DC-4CE6061FC817}"/>
              </a:ext>
            </a:extLst>
          </p:cNvPr>
          <p:cNvSpPr/>
          <p:nvPr userDrawn="1"/>
        </p:nvSpPr>
        <p:spPr>
          <a:xfrm flipH="1">
            <a:off x="0" y="0"/>
            <a:ext cx="6223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330377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755"/>
            <a:ext cx="7169727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106346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412538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E3853-102A-4FDD-B72E-F2CD6706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ABCA2-F39F-45B6-A602-E1450512F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7EF6-F11E-4B69-9B56-FA13966BE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A24-2BCF-4DA8-A132-FCCF4EC26DE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7C6C2-5210-4156-ACC4-A5236DD48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E8061-ACB6-4303-9F41-06FFD56F8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&amp;ehk=AtG0tazDUjjqiL9LO66lBg&amp;r=0&amp;pid=OfficeInsert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hyperlink" Target="http://mrspullin.wikispaces.com/TCAP+REVIEW+BY+STANDAR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hyperlink" Target="http://commons.wikimedia.org/wiki/File:Google-Earth-Logo.j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Evaluation</a:t>
            </a:r>
            <a:br>
              <a:rPr lang="en-US" dirty="0"/>
            </a:br>
            <a:r>
              <a:rPr lang="en-US" dirty="0"/>
              <a:t>What We are Looking for?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A3F622-50ED-4275-943B-5E9D2F3D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56" y="1478318"/>
            <a:ext cx="10515600" cy="48780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 Vacancy </a:t>
            </a:r>
          </a:p>
          <a:p>
            <a:r>
              <a:rPr lang="en-US" dirty="0"/>
              <a:t>Poor Management</a:t>
            </a:r>
          </a:p>
          <a:p>
            <a:r>
              <a:rPr lang="en-US" dirty="0"/>
              <a:t>Below Market Rents</a:t>
            </a:r>
          </a:p>
          <a:p>
            <a:r>
              <a:rPr lang="en-US" dirty="0"/>
              <a:t>Higher than Normal Expenses</a:t>
            </a:r>
          </a:p>
          <a:p>
            <a:r>
              <a:rPr lang="en-US" dirty="0"/>
              <a:t>Lots of Owner Paid Utilities/ability to separate of bill back to tenants</a:t>
            </a:r>
          </a:p>
          <a:p>
            <a:r>
              <a:rPr lang="en-US" dirty="0"/>
              <a:t>High Turnover  (usually highest expense)</a:t>
            </a:r>
          </a:p>
          <a:p>
            <a:r>
              <a:rPr lang="en-US" dirty="0"/>
              <a:t>Tired Landlord</a:t>
            </a:r>
          </a:p>
          <a:p>
            <a:r>
              <a:rPr lang="en-US" dirty="0"/>
              <a:t>Has Deferred Maintenance/needs repairs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3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ooden table&#10;&#10;Description generated with high confidence">
            <a:extLst>
              <a:ext uri="{FF2B5EF4-FFF2-40B4-BE49-F238E27FC236}">
                <a16:creationId xmlns:a16="http://schemas.microsoft.com/office/drawing/2014/main" id="{1C34DDAE-B9E3-44ED-A109-6E7CB8D0FC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8530046" y="10"/>
            <a:ext cx="366195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B3C001-00A6-43F6-B61F-CA58F50C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Minor Repositioning a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49995-34F2-4AD7-9653-2E50C22F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857168"/>
          </a:xfrm>
        </p:spPr>
        <p:txBody>
          <a:bodyPr numCol="2" spcCol="182880">
            <a:noAutofit/>
          </a:bodyPr>
          <a:lstStyle/>
          <a:p>
            <a:pPr marL="0" indent="0">
              <a:buNone/>
            </a:pPr>
            <a:r>
              <a:rPr lang="en-US" sz="2800" dirty="0"/>
              <a:t>C or B property in B or improving C area with below mkt rents</a:t>
            </a:r>
          </a:p>
          <a:p>
            <a:pPr marL="0" indent="0">
              <a:buNone/>
            </a:pPr>
            <a:r>
              <a:rPr lang="en-US" sz="2800" b="1" dirty="0"/>
              <a:t>Upgrade: </a:t>
            </a:r>
          </a:p>
          <a:p>
            <a:r>
              <a:rPr lang="en-US" sz="2800" dirty="0"/>
              <a:t>Landscaping</a:t>
            </a:r>
          </a:p>
          <a:p>
            <a:r>
              <a:rPr lang="en-US" sz="2800" dirty="0"/>
              <a:t>Signage</a:t>
            </a:r>
          </a:p>
          <a:p>
            <a:r>
              <a:rPr lang="en-US" sz="2800" dirty="0"/>
              <a:t>Exterior Paint</a:t>
            </a:r>
          </a:p>
          <a:p>
            <a:r>
              <a:rPr lang="en-US" sz="2800" dirty="0"/>
              <a:t>Parking Lot</a:t>
            </a:r>
          </a:p>
          <a:p>
            <a:r>
              <a:rPr lang="en-US" sz="2800" dirty="0"/>
              <a:t>Cosmetic repairs to interiors of units </a:t>
            </a:r>
          </a:p>
          <a:p>
            <a:r>
              <a:rPr lang="en-US" sz="2800" dirty="0"/>
              <a:t>$2,000 - $3,000 per door</a:t>
            </a:r>
          </a:p>
          <a:p>
            <a:r>
              <a:rPr lang="en-US" sz="2800" dirty="0"/>
              <a:t>Typical turn around time 18 months</a:t>
            </a:r>
          </a:p>
          <a:p>
            <a:r>
              <a:rPr lang="en-US" sz="2800" dirty="0"/>
              <a:t>Ideal to try to use debt partners you can refi out and keep as a legacy property</a:t>
            </a:r>
          </a:p>
          <a:p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5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439DA0-E98F-46F3-930E-56AA3DDE5B67}"/>
              </a:ext>
            </a:extLst>
          </p:cNvPr>
          <p:cNvSpPr/>
          <p:nvPr/>
        </p:nvSpPr>
        <p:spPr>
          <a:xfrm>
            <a:off x="6953886" y="4387769"/>
            <a:ext cx="4709160" cy="1720412"/>
          </a:xfrm>
          <a:prstGeom prst="roundRect">
            <a:avLst>
              <a:gd name="adj" fmla="val 22631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38B1FC-0613-444B-B386-FA72BC1D4A13}"/>
              </a:ext>
            </a:extLst>
          </p:cNvPr>
          <p:cNvSpPr/>
          <p:nvPr/>
        </p:nvSpPr>
        <p:spPr>
          <a:xfrm>
            <a:off x="1226594" y="4420506"/>
            <a:ext cx="4709160" cy="1654938"/>
          </a:xfrm>
          <a:prstGeom prst="roundRect">
            <a:avLst>
              <a:gd name="adj" fmla="val 19475"/>
            </a:avLst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7FA48-8397-44AD-A628-F5246AA2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Types of Roofs </a:t>
            </a:r>
          </a:p>
        </p:txBody>
      </p:sp>
      <p:pic>
        <p:nvPicPr>
          <p:cNvPr id="5" name="Picture 4" descr="A close up of a street in front of a building&#10;&#10;Description generated with very high confidence">
            <a:extLst>
              <a:ext uri="{FF2B5EF4-FFF2-40B4-BE49-F238E27FC236}">
                <a16:creationId xmlns:a16="http://schemas.microsoft.com/office/drawing/2014/main" id="{65D4BD6C-9719-4D06-A41F-DA1733637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490" y="1649362"/>
            <a:ext cx="4709651" cy="29435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A large brick building with grass in front of a house&#10;&#10;Description generated with very high confidence">
            <a:extLst>
              <a:ext uri="{FF2B5EF4-FFF2-40B4-BE49-F238E27FC236}">
                <a16:creationId xmlns:a16="http://schemas.microsoft.com/office/drawing/2014/main" id="{F82072FE-09B1-4C8E-BE2A-84E4714468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649362"/>
            <a:ext cx="4709652" cy="29435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B9D24C-0B75-4787-BC2B-78C06C9FC40D}"/>
              </a:ext>
            </a:extLst>
          </p:cNvPr>
          <p:cNvSpPr txBox="1"/>
          <p:nvPr/>
        </p:nvSpPr>
        <p:spPr>
          <a:xfrm>
            <a:off x="6024738" y="2924483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vs.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A0E5A6-619B-41EB-880E-D0FF947C3606}"/>
              </a:ext>
            </a:extLst>
          </p:cNvPr>
          <p:cNvSpPr/>
          <p:nvPr/>
        </p:nvSpPr>
        <p:spPr>
          <a:xfrm>
            <a:off x="1219198" y="4021519"/>
            <a:ext cx="47091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55ADE2-CA9A-4E17-A39B-C77F3DE29372}"/>
              </a:ext>
            </a:extLst>
          </p:cNvPr>
          <p:cNvSpPr/>
          <p:nvPr/>
        </p:nvSpPr>
        <p:spPr>
          <a:xfrm>
            <a:off x="6945996" y="3965196"/>
            <a:ext cx="4709652" cy="665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A46885-1D67-4006-B6ED-EA2DD8E2B550}"/>
              </a:ext>
            </a:extLst>
          </p:cNvPr>
          <p:cNvSpPr txBox="1"/>
          <p:nvPr/>
        </p:nvSpPr>
        <p:spPr>
          <a:xfrm>
            <a:off x="2751525" y="4020852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Pitched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7CFF0-499D-46A0-9717-273F3FBB45D5}"/>
              </a:ext>
            </a:extLst>
          </p:cNvPr>
          <p:cNvSpPr txBox="1"/>
          <p:nvPr/>
        </p:nvSpPr>
        <p:spPr>
          <a:xfrm>
            <a:off x="8845902" y="4022065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D10893-B0CE-4EF5-BB6D-BFA64C6A29A6}"/>
              </a:ext>
            </a:extLst>
          </p:cNvPr>
          <p:cNvSpPr txBox="1"/>
          <p:nvPr/>
        </p:nvSpPr>
        <p:spPr>
          <a:xfrm>
            <a:off x="2618732" y="4823801"/>
            <a:ext cx="2045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Pitched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Much Better</a:t>
            </a:r>
          </a:p>
        </p:txBody>
      </p:sp>
      <p:pic>
        <p:nvPicPr>
          <p:cNvPr id="17" name="Graphic 16" descr="Star">
            <a:extLst>
              <a:ext uri="{FF2B5EF4-FFF2-40B4-BE49-F238E27FC236}">
                <a16:creationId xmlns:a16="http://schemas.microsoft.com/office/drawing/2014/main" id="{0C25B4CE-4059-4310-AF50-2FFD0C9922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2344" y="1128392"/>
            <a:ext cx="892027" cy="8920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4B9217-675A-494C-8571-05BDEB406F7A}"/>
              </a:ext>
            </a:extLst>
          </p:cNvPr>
          <p:cNvSpPr txBox="1"/>
          <p:nvPr/>
        </p:nvSpPr>
        <p:spPr>
          <a:xfrm>
            <a:off x="6418282" y="4866164"/>
            <a:ext cx="5780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Depending on 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Less Desirable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5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8F6D-D3C1-479B-B9C8-D32B296D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24B9-5A0F-44C3-BE9E-1CF5535ED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Skin or Exterior: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brick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Vinyl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Wood (not great)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Combination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Stucco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Masonite or T111  (re-skin)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7B392DC-D5B2-4A43-9D99-CAA8ED8F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07909" y="925945"/>
            <a:ext cx="4112491" cy="4112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6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0" y="3620885"/>
            <a:ext cx="3730079" cy="24821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why-clip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0" y="1720340"/>
            <a:ext cx="3730079" cy="17531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Dealing With Sellers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47" y="1339422"/>
            <a:ext cx="7169727" cy="5010350"/>
          </a:xfrm>
        </p:spPr>
        <p:txBody>
          <a:bodyPr>
            <a:normAutofit/>
          </a:bodyPr>
          <a:lstStyle/>
          <a:p>
            <a:r>
              <a:rPr lang="en-US" sz="2800" dirty="0"/>
              <a:t>Build rapport </a:t>
            </a:r>
          </a:p>
          <a:p>
            <a:r>
              <a:rPr lang="en-US" sz="2800" dirty="0"/>
              <a:t>Stay positive</a:t>
            </a:r>
          </a:p>
          <a:p>
            <a:r>
              <a:rPr lang="en-US" sz="2800" dirty="0"/>
              <a:t>Smile</a:t>
            </a:r>
          </a:p>
          <a:p>
            <a:r>
              <a:rPr lang="en-US" sz="2800" dirty="0"/>
              <a:t>Relax</a:t>
            </a:r>
          </a:p>
          <a:p>
            <a:r>
              <a:rPr lang="en-US" sz="2800" dirty="0"/>
              <a:t>Help them to relax as well</a:t>
            </a:r>
          </a:p>
          <a:p>
            <a:r>
              <a:rPr lang="en-US" sz="2800" dirty="0"/>
              <a:t>You want the seller to open up, let them talk</a:t>
            </a:r>
          </a:p>
          <a:p>
            <a:r>
              <a:rPr lang="en-US" sz="2800" dirty="0"/>
              <a:t>Try to determine why they are selling</a:t>
            </a:r>
          </a:p>
          <a:p>
            <a:r>
              <a:rPr lang="en-US" sz="2800" dirty="0"/>
              <a:t>Do not always assume that the sales price is the highest concern</a:t>
            </a:r>
          </a:p>
          <a:p>
            <a:pPr lvl="1"/>
            <a:r>
              <a:rPr lang="en-US" sz="2800" dirty="0"/>
              <a:t>It may all have to do with timing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9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02" y="3415945"/>
            <a:ext cx="2463800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Sellers – Questions to 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Where is your property located?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How many units do you have there?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What is your unit mix?  How many one bedrooms and two bedroom units do you have?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What are the rental amounts?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How many are occupied?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Who pays the utilities, you or the tenants?  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How much do you owe on the property?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Do you know if your loan is assumable?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Sellers – Questions to 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55" y="1233326"/>
            <a:ext cx="11028089" cy="578690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/>
              <a:t>How much are you asking for the property?</a:t>
            </a:r>
          </a:p>
          <a:p>
            <a:pPr marL="973138" lvl="1" indent="-515938">
              <a:buFont typeface="Wingdings" panose="05000000000000000000" pitchFamily="2" charset="2"/>
              <a:buChar char="q"/>
            </a:pPr>
            <a:r>
              <a:rPr lang="en-US" sz="3600" dirty="0"/>
              <a:t>If the seller refuses to answer reply by saying, “I need to have some sort of an idea from you so that I’m not wasting our time when I come out to look at the property.  I am sure you can understand.”</a:t>
            </a:r>
          </a:p>
          <a:p>
            <a:pPr marL="973138" lvl="1" indent="-515938">
              <a:buFont typeface="Wingdings" panose="05000000000000000000" pitchFamily="2" charset="2"/>
              <a:buChar char="q"/>
            </a:pPr>
            <a:r>
              <a:rPr lang="en-US" sz="3600" dirty="0"/>
              <a:t>How soon are you looking to close?  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3600" dirty="0"/>
              <a:t>Why are you selling?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3600" dirty="0"/>
              <a:t>What is your ultimate goal?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3600" dirty="0"/>
              <a:t>What are you going to do if the property doesn't sell?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7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Sellers – Questions to 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Have you tried to sell it before?</a:t>
            </a: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What have you done to try to sell it?</a:t>
            </a: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How long has it been on the market?</a:t>
            </a: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Why do you think it hasn’t sold?</a:t>
            </a: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When you sell what do you plan to do with the proceeds?</a:t>
            </a: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Have you thought about carrying back?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4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Question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“If I offer you all cash and close as quickly as absolutely possible, what would be the least amount that you would accept for the property?”</a:t>
            </a:r>
          </a:p>
          <a:p>
            <a:pPr marL="457200" indent="-457200"/>
            <a:r>
              <a:rPr lang="en-US" dirty="0"/>
              <a:t>Regardless of answer,</a:t>
            </a:r>
          </a:p>
          <a:p>
            <a:pPr marL="457200" lvl="1" indent="-457200"/>
            <a:r>
              <a:rPr lang="en-US" dirty="0"/>
              <a:t>“Is that the best you can do?”</a:t>
            </a:r>
          </a:p>
          <a:p>
            <a:pPr marL="457200" indent="-457200"/>
            <a:r>
              <a:rPr lang="en-US" dirty="0"/>
              <a:t>“When could I come by and see it with you?”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4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Seller Financing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Can often lower down payments</a:t>
            </a:r>
          </a:p>
          <a:p>
            <a:r>
              <a:rPr lang="en-US" sz="3200"/>
              <a:t>Can structure the deal very creatively</a:t>
            </a:r>
          </a:p>
          <a:p>
            <a:r>
              <a:rPr lang="en-US" sz="3200"/>
              <a:t>Seller financing allows you to purchase properties that wouldn’t be approved for traditional mortgages</a:t>
            </a:r>
          </a:p>
          <a:p>
            <a:pPr marL="530352" lvl="1" indent="0">
              <a:buNone/>
            </a:pPr>
            <a:r>
              <a:rPr lang="en-US" sz="3200"/>
              <a:t>• Non-stabilized		• Heavy repairs</a:t>
            </a:r>
          </a:p>
          <a:p>
            <a:r>
              <a:rPr lang="en-US" sz="3200"/>
              <a:t>Won’t show up on credit report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51E86-FDB8-45ED-AACF-DAB3E1F65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06694" y="4961362"/>
            <a:ext cx="11485047" cy="1896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9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8318"/>
            <a:ext cx="10826931" cy="4804916"/>
          </a:xfrm>
        </p:spPr>
        <p:txBody>
          <a:bodyPr>
            <a:noAutofit/>
          </a:bodyPr>
          <a:lstStyle/>
          <a:p>
            <a:r>
              <a:rPr lang="en-US" sz="2800" dirty="0"/>
              <a:t>Sending direct mail letters straight to mom </a:t>
            </a:r>
            <a:br>
              <a:rPr lang="en-US" sz="2800" dirty="0"/>
            </a:br>
            <a:r>
              <a:rPr lang="en-US" sz="2800" dirty="0"/>
              <a:t>and pops are great</a:t>
            </a:r>
          </a:p>
          <a:p>
            <a:r>
              <a:rPr lang="en-US" sz="2800" dirty="0"/>
              <a:t>Great candidates own over 20 yrs.:</a:t>
            </a:r>
          </a:p>
          <a:p>
            <a:pPr lvl="1"/>
            <a:r>
              <a:rPr lang="en-US" sz="2800" dirty="0"/>
              <a:t>High equity</a:t>
            </a:r>
          </a:p>
          <a:p>
            <a:pPr lvl="1"/>
            <a:r>
              <a:rPr lang="en-US" sz="2800" dirty="0"/>
              <a:t>Tax benefits have gone dry</a:t>
            </a:r>
          </a:p>
          <a:p>
            <a:pPr lvl="1"/>
            <a:r>
              <a:rPr lang="en-US" sz="2800" dirty="0"/>
              <a:t>Will only be able to keep 65-70% after taxes if fully depreciated</a:t>
            </a:r>
          </a:p>
          <a:p>
            <a:pPr lvl="1"/>
            <a:r>
              <a:rPr lang="en-US" sz="2800" dirty="0"/>
              <a:t>Still want cash flow</a:t>
            </a:r>
          </a:p>
          <a:p>
            <a:pPr lvl="1"/>
            <a:r>
              <a:rPr lang="en-US" sz="2800" dirty="0"/>
              <a:t>Retirees will not reinvest sales proceeds in another high risk investment </a:t>
            </a:r>
          </a:p>
          <a:p>
            <a:pPr lvl="1"/>
            <a:r>
              <a:rPr lang="en-US" sz="2800" dirty="0"/>
              <a:t>Want to save thousands on broker commissions</a:t>
            </a:r>
          </a:p>
        </p:txBody>
      </p:sp>
      <p:pic>
        <p:nvPicPr>
          <p:cNvPr id="4" name="Picture 3" descr="imgres copy 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95" y="429577"/>
            <a:ext cx="2106845" cy="2097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Seller Financing Strategies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1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Never work from Broker’s Proforma</a:t>
            </a:r>
          </a:p>
          <a:p>
            <a:r>
              <a:rPr lang="en-US" dirty="0"/>
              <a:t>Always work from “Actuals” </a:t>
            </a:r>
          </a:p>
          <a:p>
            <a:r>
              <a:rPr lang="en-US" dirty="0"/>
              <a:t>Get the Trailing-12 months income and expenses</a:t>
            </a:r>
          </a:p>
          <a:p>
            <a:r>
              <a:rPr lang="en-US" dirty="0"/>
              <a:t>Last two year’s P/L’s </a:t>
            </a:r>
          </a:p>
          <a:p>
            <a:r>
              <a:rPr lang="en-US" dirty="0"/>
              <a:t>Get the Rent Roll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Preliminary Evaluation &amp; Research</a:t>
            </a:r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12" y="3429000"/>
            <a:ext cx="2750939" cy="30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13CF7-8524-489C-93AB-CA7C59A7A943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“I am now over 500 units! 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 am very grateful for all of your help Rod!”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Joseph </a:t>
            </a:r>
            <a:r>
              <a:rPr kumimoji="0" lang="en-US" sz="3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Gozlan</a:t>
            </a:r>
            <a:endParaRPr kumimoji="0" lang="en-US" sz="3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5CC255A6-3591-4E11-AFF4-A340EFDFA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7" r="1" b="815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049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A picture containing person, table, sitting&#10;&#10;Description generated with very high confidence">
            <a:extLst>
              <a:ext uri="{FF2B5EF4-FFF2-40B4-BE49-F238E27FC236}">
                <a16:creationId xmlns:a16="http://schemas.microsoft.com/office/drawing/2014/main" id="{7AADDD17-FB14-4ABA-B51E-37224355B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201" b="7844"/>
          <a:stretch>
            <a:fillRect/>
          </a:stretch>
        </p:blipFill>
        <p:spPr>
          <a:xfrm>
            <a:off x="2037420" y="643466"/>
            <a:ext cx="8117159" cy="557106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1660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990803"/>
          </a:xfrm>
        </p:spPr>
        <p:txBody>
          <a:bodyPr/>
          <a:lstStyle/>
          <a:p>
            <a:r>
              <a:rPr lang="en-US" sz="3600" dirty="0"/>
              <a:t>When you first look at a deal, the first questions you should ask are specific to the property: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 property’s age?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 occupancy?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Is the property stabilized with at least 90% occupancy?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Overall condition?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Preliminary Evaluation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19840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>
          <a:xfrm>
            <a:off x="446314" y="540774"/>
            <a:ext cx="11174186" cy="5177857"/>
          </a:xfrm>
        </p:spPr>
        <p:txBody>
          <a:bodyPr/>
          <a:lstStyle/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 expense ratio?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Is the expense ratio greater than 45-50%?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If expense ratio over 50%, why?  Is there a specific reason the expenses are so high?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Are there any value-add or reposition opportunities?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Will the NOI be sufficient to cover the debt service? (DSCR)</a:t>
            </a:r>
          </a:p>
          <a:p>
            <a:r>
              <a:rPr lang="en-US" sz="3200" dirty="0"/>
              <a:t>Questions about the area: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How’s the location/area of the property?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Crime?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 condition of nearby similar properties?</a:t>
            </a:r>
          </a:p>
        </p:txBody>
      </p:sp>
    </p:spTree>
    <p:extLst>
      <p:ext uri="{BB962C8B-B14F-4D97-AF65-F5344CB8AC3E}">
        <p14:creationId xmlns:p14="http://schemas.microsoft.com/office/powerpoint/2010/main" val="1415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de bed in a hotel room&#10;&#10;Description generated with very high confidence">
            <a:extLst>
              <a:ext uri="{FF2B5EF4-FFF2-40B4-BE49-F238E27FC236}">
                <a16:creationId xmlns:a16="http://schemas.microsoft.com/office/drawing/2014/main" id="{3B48594A-08C3-4310-A342-A5CBF935D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BFD36-F06F-49DD-ABCE-8BE72D61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072AD-3478-47B5-A20E-5523F3C3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764" y="1243901"/>
            <a:ext cx="7008592" cy="5614099"/>
          </a:xfrm>
        </p:spPr>
        <p:txBody>
          <a:bodyPr>
            <a:normAutofit/>
          </a:bodyPr>
          <a:lstStyle/>
          <a:p>
            <a:r>
              <a:rPr lang="en-US" sz="2800" dirty="0"/>
              <a:t>Best is having 1 one bedroom for every 2 two bedrooms</a:t>
            </a:r>
          </a:p>
          <a:p>
            <a:r>
              <a:rPr lang="en-US" sz="2800" dirty="0"/>
              <a:t>If all one bedrooms be sure you have larger than normal unit sizes and at least two years historical low vacancies (90% or better)</a:t>
            </a:r>
          </a:p>
          <a:p>
            <a:pPr marL="0" indent="0">
              <a:buNone/>
            </a:pPr>
            <a:r>
              <a:rPr lang="en-US" sz="2800" b="1" dirty="0"/>
              <a:t>Average Unit sizes:</a:t>
            </a:r>
          </a:p>
          <a:p>
            <a:r>
              <a:rPr lang="en-US" sz="2800" dirty="0"/>
              <a:t>Studios-              300-500 square feet</a:t>
            </a:r>
          </a:p>
          <a:p>
            <a:r>
              <a:rPr lang="en-US" sz="2800" dirty="0"/>
              <a:t>1 bedrooms        500-700 square feet</a:t>
            </a:r>
          </a:p>
          <a:p>
            <a:r>
              <a:rPr lang="en-US" sz="2800" dirty="0"/>
              <a:t>2 bedrooms        700-900 square feet </a:t>
            </a:r>
          </a:p>
          <a:p>
            <a:r>
              <a:rPr lang="en-US" sz="2800" dirty="0"/>
              <a:t>3 bedrooms        900 plus square feet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2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7" b="33714"/>
          <a:stretch/>
        </p:blipFill>
        <p:spPr>
          <a:xfrm>
            <a:off x="7039005" y="5860383"/>
            <a:ext cx="3019396" cy="4865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Apartments.com, </a:t>
            </a:r>
            <a:r>
              <a:rPr lang="en-US" dirty="0" err="1"/>
              <a:t>Rentbits</a:t>
            </a:r>
            <a:r>
              <a:rPr lang="en-US" dirty="0"/>
              <a:t>, </a:t>
            </a:r>
            <a:r>
              <a:rPr lang="en-US" dirty="0" err="1"/>
              <a:t>Rentometer</a:t>
            </a:r>
            <a:r>
              <a:rPr lang="en-US" dirty="0"/>
              <a:t>, Zillow </a:t>
            </a:r>
          </a:p>
          <a:p>
            <a:r>
              <a:rPr lang="en-US" dirty="0"/>
              <a:t>Property Management Companies</a:t>
            </a:r>
          </a:p>
          <a:p>
            <a:r>
              <a:rPr lang="en-US" dirty="0"/>
              <a:t>Mystery Shop/call comparable competitors</a:t>
            </a:r>
          </a:p>
          <a:p>
            <a:r>
              <a:rPr lang="en-US" dirty="0"/>
              <a:t>Always Apples to Apples! </a:t>
            </a:r>
          </a:p>
          <a:p>
            <a:r>
              <a:rPr lang="en-US" dirty="0"/>
              <a:t>Measure Demand put an ad on Craigslist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Determining Market Rents</a:t>
            </a:r>
          </a:p>
        </p:txBody>
      </p:sp>
      <p:pic>
        <p:nvPicPr>
          <p:cNvPr id="5" name="Picture 4" descr="imgres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18" y="5554515"/>
            <a:ext cx="2880974" cy="879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5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173" y="1538007"/>
            <a:ext cx="10714703" cy="4855567"/>
          </a:xfrm>
        </p:spPr>
        <p:txBody>
          <a:bodyPr>
            <a:normAutofit fontScale="92500"/>
          </a:bodyPr>
          <a:lstStyle/>
          <a:p>
            <a:pPr lvl="1"/>
            <a:r>
              <a:rPr lang="en-US" sz="4000" dirty="0"/>
              <a:t>Check Google Earth for the aerial view</a:t>
            </a:r>
          </a:p>
          <a:p>
            <a:pPr lvl="2"/>
            <a:r>
              <a:rPr lang="en-US" sz="4000" dirty="0"/>
              <a:t>Is the property surrounded by houses?</a:t>
            </a:r>
          </a:p>
          <a:p>
            <a:pPr lvl="2"/>
            <a:r>
              <a:rPr lang="en-US" sz="4000" dirty="0"/>
              <a:t>Or is the property surrounded by factories?</a:t>
            </a:r>
          </a:p>
          <a:p>
            <a:pPr lvl="1"/>
            <a:r>
              <a:rPr lang="en-US" sz="4000" dirty="0"/>
              <a:t>Also check Street View</a:t>
            </a:r>
          </a:p>
          <a:p>
            <a:pPr lvl="2"/>
            <a:r>
              <a:rPr lang="en-US" sz="4000" dirty="0"/>
              <a:t>Use Street View to walk up and down the street</a:t>
            </a:r>
          </a:p>
          <a:p>
            <a:pPr lvl="2"/>
            <a:r>
              <a:rPr lang="en-US" sz="4000" dirty="0"/>
              <a:t>What types of businesses are nearby?</a:t>
            </a:r>
          </a:p>
          <a:p>
            <a:pPr lvl="2"/>
            <a:r>
              <a:rPr lang="en-US" sz="4000" dirty="0"/>
              <a:t>What kind of cars in apartment’s lot?</a:t>
            </a:r>
          </a:p>
          <a:p>
            <a:r>
              <a:rPr lang="en-US" sz="4000" dirty="0"/>
              <a:t>Safety</a:t>
            </a:r>
          </a:p>
          <a:p>
            <a:pPr lvl="5"/>
            <a:endParaRPr lang="en-US" dirty="0"/>
          </a:p>
          <a:p>
            <a:pPr lvl="4"/>
            <a:endParaRPr lang="en-US" dirty="0"/>
          </a:p>
        </p:txBody>
      </p:sp>
      <p:pic>
        <p:nvPicPr>
          <p:cNvPr id="4" name="Picture 3" descr="spotcrim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695" y="331295"/>
            <a:ext cx="4572181" cy="1078345"/>
          </a:xfrm>
          <a:prstGeom prst="rect">
            <a:avLst/>
          </a:prstGeom>
        </p:spPr>
      </p:pic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B12A7A9-11D3-4878-9AA9-566CCE226A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8478" y="202928"/>
            <a:ext cx="3841955" cy="133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1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Worst Case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lowest monthly/yearly NOI the property has earned in the past 3-4 years?</a:t>
            </a:r>
          </a:p>
          <a:p>
            <a:r>
              <a:rPr lang="en-US" dirty="0"/>
              <a:t>In that worst month, would you still cash flow with your new debt? </a:t>
            </a:r>
          </a:p>
          <a:p>
            <a:r>
              <a:rPr lang="en-US" dirty="0"/>
              <a:t>What is DSCR?</a:t>
            </a:r>
          </a:p>
        </p:txBody>
      </p:sp>
      <p:pic>
        <p:nvPicPr>
          <p:cNvPr id="5" name="Picture 4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95" y="3344069"/>
            <a:ext cx="3154461" cy="3154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6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, indoor&#10;&#10;Description generated with very high confidence">
            <a:extLst>
              <a:ext uri="{FF2B5EF4-FFF2-40B4-BE49-F238E27FC236}">
                <a16:creationId xmlns:a16="http://schemas.microsoft.com/office/drawing/2014/main" id="{8F9E51F1-DD19-4727-84D9-63394D6E31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8007927" y="10"/>
            <a:ext cx="418407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BD05-C9E1-49DF-B173-EFBBA737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Unstabilized</a:t>
            </a:r>
            <a:r>
              <a:rPr lang="en-US" dirty="0"/>
              <a:t> Property (Repair)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BA87-88B6-4356-90D2-162A1189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954566"/>
          </a:xfrm>
        </p:spPr>
        <p:txBody>
          <a:bodyPr>
            <a:normAutofit/>
          </a:bodyPr>
          <a:lstStyle/>
          <a:p>
            <a:r>
              <a:rPr lang="en-US" sz="2800" dirty="0"/>
              <a:t>Riskiest type of deal</a:t>
            </a:r>
          </a:p>
          <a:p>
            <a:r>
              <a:rPr lang="en-US" sz="2800" dirty="0"/>
              <a:t>Occupancy will always go down before back up</a:t>
            </a:r>
          </a:p>
          <a:p>
            <a:r>
              <a:rPr lang="en-US" sz="2800" dirty="0"/>
              <a:t>Do careful, conservative break-even projections</a:t>
            </a:r>
          </a:p>
          <a:p>
            <a:r>
              <a:rPr lang="en-US" sz="2800" dirty="0"/>
              <a:t>These fail when people run out of money, or have the wrong project, or property management</a:t>
            </a:r>
          </a:p>
          <a:p>
            <a:r>
              <a:rPr lang="en-US" sz="2800" dirty="0"/>
              <a:t>If rehab is over 4k per door – you will pay supervisory oversight of approx. 10%.</a:t>
            </a:r>
          </a:p>
          <a:p>
            <a:r>
              <a:rPr lang="en-US" sz="2800" dirty="0"/>
              <a:t>Do too many of these and you will burn out.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2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Widescreen</PresentationFormat>
  <Paragraphs>145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1_Office Theme</vt:lpstr>
      <vt:lpstr>Preliminary Evaluation What We are Looking for?</vt:lpstr>
      <vt:lpstr>Preliminary Evaluation &amp; Research</vt:lpstr>
      <vt:lpstr>Preliminary Evaluation &amp; Research</vt:lpstr>
      <vt:lpstr>PowerPoint Presentation</vt:lpstr>
      <vt:lpstr>Unit Mix</vt:lpstr>
      <vt:lpstr>Determining Market Rents</vt:lpstr>
      <vt:lpstr>PowerPoint Presentation</vt:lpstr>
      <vt:lpstr>Evaluating Worst Case Scenario</vt:lpstr>
      <vt:lpstr>Unstabilized Property (Repair)</vt:lpstr>
      <vt:lpstr>Minor Repositioning a Property</vt:lpstr>
      <vt:lpstr>Types of Roofs </vt:lpstr>
      <vt:lpstr>Type of Construction</vt:lpstr>
      <vt:lpstr>Dealing With Sellers</vt:lpstr>
      <vt:lpstr>Dealing With Sellers – Questions to Ask </vt:lpstr>
      <vt:lpstr>Dealing With Sellers – Questions to Ask </vt:lpstr>
      <vt:lpstr>Dealing With Sellers – Questions to Ask </vt:lpstr>
      <vt:lpstr>The Important Question to Ask</vt:lpstr>
      <vt:lpstr>Seller Financing Strategies</vt:lpstr>
      <vt:lpstr>Seller Financing Strategies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Khleif</dc:creator>
  <cp:lastModifiedBy>Rod Khleif</cp:lastModifiedBy>
  <cp:revision>2</cp:revision>
  <dcterms:created xsi:type="dcterms:W3CDTF">2020-04-09T00:04:52Z</dcterms:created>
  <dcterms:modified xsi:type="dcterms:W3CDTF">2020-04-09T00:07:53Z</dcterms:modified>
</cp:coreProperties>
</file>