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0" r:id="rId1"/>
  </p:sldMasterIdLst>
  <p:notesMasterIdLst>
    <p:notesMasterId r:id="rId13"/>
  </p:notesMasterIdLst>
  <p:sldIdLst>
    <p:sldId id="400" r:id="rId2"/>
    <p:sldId id="366" r:id="rId3"/>
    <p:sldId id="367" r:id="rId4"/>
    <p:sldId id="404" r:id="rId5"/>
    <p:sldId id="403" r:id="rId6"/>
    <p:sldId id="402" r:id="rId7"/>
    <p:sldId id="261" r:id="rId8"/>
    <p:sldId id="263" r:id="rId9"/>
    <p:sldId id="396" r:id="rId10"/>
    <p:sldId id="398" r:id="rId11"/>
    <p:sldId id="401" r:id="rId12"/>
  </p:sldIdLst>
  <p:sldSz cx="10160000" cy="5715000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Open Sans" panose="020B0604020202020204" charset="0"/>
      <p:regular r:id="rId18"/>
      <p:bold r:id="rId19"/>
      <p:italic r:id="rId20"/>
      <p:boldItalic r:id="rId21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4790345-853A-4BFC-A64F-B2531B86E6E4}">
  <a:tblStyle styleId="{74790345-853A-4BFC-A64F-B2531B86E6E4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978" y="90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356616" marR="0" indent="-1015" algn="l" rtl="0">
              <a:spcBef>
                <a:spcPts val="0"/>
              </a:spcBef>
              <a:defRPr/>
            </a:lvl2pPr>
            <a:lvl3pPr marL="713232" marR="0" indent="-2031" algn="l" rtl="0">
              <a:spcBef>
                <a:spcPts val="0"/>
              </a:spcBef>
              <a:defRPr/>
            </a:lvl3pPr>
            <a:lvl4pPr marL="1069848" marR="0" indent="-3047" algn="l" rtl="0">
              <a:spcBef>
                <a:spcPts val="0"/>
              </a:spcBef>
              <a:defRPr/>
            </a:lvl4pPr>
            <a:lvl5pPr marL="1426464" marR="0" indent="-4063" algn="l" rtl="0">
              <a:spcBef>
                <a:spcPts val="0"/>
              </a:spcBef>
              <a:defRPr/>
            </a:lvl5pPr>
            <a:lvl6pPr marL="1783079" marR="0" indent="-5079" algn="l" rtl="0">
              <a:spcBef>
                <a:spcPts val="0"/>
              </a:spcBef>
              <a:defRPr/>
            </a:lvl6pPr>
            <a:lvl7pPr marL="2139696" marR="0" indent="-6095" algn="l" rtl="0">
              <a:spcBef>
                <a:spcPts val="0"/>
              </a:spcBef>
              <a:defRPr/>
            </a:lvl7pPr>
            <a:lvl8pPr marL="2496312" marR="0" indent="-7111" algn="l" rtl="0">
              <a:spcBef>
                <a:spcPts val="0"/>
              </a:spcBef>
              <a:defRPr/>
            </a:lvl8pPr>
            <a:lvl9pPr marL="2852928" marR="0" indent="-8127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68608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4" name="Shape 357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75" name="Shape 35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6" name="Shape 357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rtl val="0"/>
              </a:rPr>
              <a:t>1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6906644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0" name="Shape 660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01" name="Shape 660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2" name="Shape 660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300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" name="Shape 348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83" name="Shape 348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4" name="Shape 34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6386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5744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618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097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03" name="Shape 110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4" name="Shape 1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3926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Shape 29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0738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93" name="Shape 3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Shape 3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3816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" name="Shape 653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34" name="Shape 65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5" name="Shape 65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2070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550968" y="288868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78062" y="935142"/>
            <a:ext cx="8985883" cy="27313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A8AFB9"/>
              </a:buClr>
              <a:buFont typeface="Open Sans"/>
              <a:buNone/>
              <a:defRPr/>
            </a:lvl1pPr>
            <a:lvl2pPr marL="507995" indent="-12695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2pPr>
            <a:lvl3pPr marL="1015990" indent="-12690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3pPr>
            <a:lvl4pPr marL="1523985" indent="-12684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4pPr>
            <a:lvl5pPr marL="2031980" indent="-12680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5pPr>
            <a:lvl6pPr marL="2539975" indent="-12675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6pPr>
            <a:lvl7pPr marL="3047970" indent="-12669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7pPr>
            <a:lvl8pPr marL="3555964" indent="-12663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8pPr>
            <a:lvl9pPr marL="4063959" indent="-12658" rtl="0">
              <a:spcBef>
                <a:spcPts val="0"/>
              </a:spcBef>
              <a:buClr>
                <a:srgbClr val="A8AFB9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365500" y="5285296"/>
            <a:ext cx="3429000" cy="3032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507995" marR="0" indent="-12695" algn="l" rtl="0">
              <a:spcBef>
                <a:spcPts val="0"/>
              </a:spcBef>
              <a:defRPr/>
            </a:lvl2pPr>
            <a:lvl3pPr marL="1015990" marR="0" indent="-12690" algn="l" rtl="0">
              <a:spcBef>
                <a:spcPts val="0"/>
              </a:spcBef>
              <a:defRPr/>
            </a:lvl3pPr>
            <a:lvl4pPr marL="1523985" marR="0" indent="-12684" algn="l" rtl="0">
              <a:spcBef>
                <a:spcPts val="0"/>
              </a:spcBef>
              <a:defRPr/>
            </a:lvl4pPr>
            <a:lvl5pPr marL="2031980" marR="0" indent="-12680" algn="l" rtl="0">
              <a:spcBef>
                <a:spcPts val="0"/>
              </a:spcBef>
              <a:defRPr/>
            </a:lvl5pPr>
            <a:lvl6pPr marL="2539975" marR="0" indent="-12675" algn="l" rtl="0">
              <a:spcBef>
                <a:spcPts val="0"/>
              </a:spcBef>
              <a:defRPr/>
            </a:lvl6pPr>
            <a:lvl7pPr marL="3047970" marR="0" indent="-12669" algn="l" rtl="0">
              <a:spcBef>
                <a:spcPts val="0"/>
              </a:spcBef>
              <a:defRPr/>
            </a:lvl7pPr>
            <a:lvl8pPr marL="3555964" marR="0" indent="-12663" algn="l" rtl="0">
              <a:spcBef>
                <a:spcPts val="0"/>
              </a:spcBef>
              <a:defRPr/>
            </a:lvl8pPr>
            <a:lvl9pPr marL="4063959" marR="0" indent="-12658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3" name="Shape 13"/>
          <p:cNvCxnSpPr/>
          <p:nvPr/>
        </p:nvCxnSpPr>
        <p:spPr>
          <a:xfrm>
            <a:off x="689447" y="844687"/>
            <a:ext cx="8764029" cy="5936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4" name="Shape 14"/>
          <p:cNvCxnSpPr/>
          <p:nvPr/>
        </p:nvCxnSpPr>
        <p:spPr>
          <a:xfrm>
            <a:off x="689447" y="5288671"/>
            <a:ext cx="8764029" cy="5936"/>
          </a:xfrm>
          <a:prstGeom prst="straightConnector1">
            <a:avLst/>
          </a:prstGeom>
          <a:noFill/>
          <a:ln w="9525" cap="flat" cmpd="sng">
            <a:solidFill>
              <a:srgbClr val="D8D8D8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15"/>
          <p:cNvSpPr/>
          <p:nvPr/>
        </p:nvSpPr>
        <p:spPr>
          <a:xfrm>
            <a:off x="689447" y="5289121"/>
            <a:ext cx="432631" cy="188759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83375" y="5276480"/>
            <a:ext cx="439893" cy="1946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" name="Shape 17"/>
          <p:cNvSpPr/>
          <p:nvPr/>
        </p:nvSpPr>
        <p:spPr>
          <a:xfrm>
            <a:off x="9018967" y="5294608"/>
            <a:ext cx="203638" cy="18794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18"/>
          <p:cNvSpPr/>
          <p:nvPr/>
        </p:nvSpPr>
        <p:spPr>
          <a:xfrm>
            <a:off x="9250186" y="5295208"/>
            <a:ext cx="203638" cy="186745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/>
          <p:nvPr/>
        </p:nvSpPr>
        <p:spPr>
          <a:xfrm>
            <a:off x="9330889" y="5335005"/>
            <a:ext cx="59529" cy="107150"/>
          </a:xfrm>
          <a:custGeom>
            <a:avLst/>
            <a:gdLst/>
            <a:ahLst/>
            <a:cxnLst/>
            <a:rect l="0" t="0" r="0" b="0"/>
            <a:pathLst>
              <a:path w="17" h="34" extrusionOk="0">
                <a:moveTo>
                  <a:pt x="0" y="0"/>
                </a:moveTo>
                <a:lnTo>
                  <a:pt x="0" y="9"/>
                </a:lnTo>
                <a:lnTo>
                  <a:pt x="8" y="17"/>
                </a:lnTo>
                <a:lnTo>
                  <a:pt x="0" y="25"/>
                </a:lnTo>
                <a:lnTo>
                  <a:pt x="0" y="34"/>
                </a:ln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Shape 20"/>
          <p:cNvSpPr/>
          <p:nvPr/>
        </p:nvSpPr>
        <p:spPr>
          <a:xfrm flipH="1">
            <a:off x="9087230" y="5335005"/>
            <a:ext cx="59529" cy="107150"/>
          </a:xfrm>
          <a:custGeom>
            <a:avLst/>
            <a:gdLst/>
            <a:ahLst/>
            <a:cxnLst/>
            <a:rect l="0" t="0" r="0" b="0"/>
            <a:pathLst>
              <a:path w="17" h="34" extrusionOk="0">
                <a:moveTo>
                  <a:pt x="0" y="0"/>
                </a:moveTo>
                <a:lnTo>
                  <a:pt x="0" y="9"/>
                </a:lnTo>
                <a:lnTo>
                  <a:pt x="8" y="17"/>
                </a:lnTo>
                <a:lnTo>
                  <a:pt x="0" y="25"/>
                </a:lnTo>
                <a:lnTo>
                  <a:pt x="0" y="34"/>
                </a:lnTo>
                <a:lnTo>
                  <a:pt x="17" y="17"/>
                </a:lnTo>
                <a:lnTo>
                  <a:pt x="0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9018967" y="5294608"/>
            <a:ext cx="205273" cy="21149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404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/>
          <p:nvPr/>
        </p:nvSpPr>
        <p:spPr>
          <a:xfrm>
            <a:off x="9250186" y="5285296"/>
            <a:ext cx="205273" cy="21149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404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im@SyndicationAttorneys.com" TargetMode="External"/><Relationship Id="rId2" Type="http://schemas.openxmlformats.org/officeDocument/2006/relationships/hyperlink" Target="mailto:jillian@crowdfundinglawyers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hul@patelgaines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1" name="Shape 3531"/>
          <p:cNvSpPr txBox="1">
            <a:spLocks noGrp="1"/>
          </p:cNvSpPr>
          <p:nvPr>
            <p:ph type="title"/>
          </p:nvPr>
        </p:nvSpPr>
        <p:spPr>
          <a:xfrm>
            <a:off x="2288011" y="274996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So what is a Syndication? </a:t>
            </a:r>
            <a:endParaRPr lang="en-US" sz="3111" b="1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33" name="Shape 3533"/>
          <p:cNvSpPr txBox="1">
            <a:spLocks noGrp="1"/>
          </p:cNvSpPr>
          <p:nvPr>
            <p:ph type="ftr" idx="11"/>
          </p:nvPr>
        </p:nvSpPr>
        <p:spPr>
          <a:xfrm>
            <a:off x="3365500" y="5285296"/>
            <a:ext cx="3429000" cy="3032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CB8CA"/>
              </a:buClr>
              <a:buSzPct val="25000"/>
              <a:buFont typeface="Open Sans"/>
              <a:buNone/>
            </a:pPr>
            <a:r>
              <a:rPr lang="en-US" sz="889" b="0" i="0" u="none" strike="noStrike" cap="none" baseline="0" dirty="0">
                <a:solidFill>
                  <a:srgbClr val="ACB8CA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www.crowdfundinglawyers.net</a:t>
            </a:r>
          </a:p>
        </p:txBody>
      </p:sp>
      <p:sp>
        <p:nvSpPr>
          <p:cNvPr id="3534" name="Shape 3534"/>
          <p:cNvSpPr txBox="1">
            <a:spLocks noGrp="1"/>
          </p:cNvSpPr>
          <p:nvPr>
            <p:ph type="sldNum" idx="12"/>
          </p:nvPr>
        </p:nvSpPr>
        <p:spPr>
          <a:xfrm>
            <a:off x="683375" y="5276480"/>
            <a:ext cx="439893" cy="1946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1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55" name="Shape 3555"/>
          <p:cNvSpPr/>
          <p:nvPr/>
        </p:nvSpPr>
        <p:spPr>
          <a:xfrm>
            <a:off x="3574107" y="1894175"/>
            <a:ext cx="405880" cy="2632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1111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5M</a:t>
            </a:r>
          </a:p>
        </p:txBody>
      </p:sp>
      <p:sp>
        <p:nvSpPr>
          <p:cNvPr id="3557" name="Shape 3557"/>
          <p:cNvSpPr/>
          <p:nvPr/>
        </p:nvSpPr>
        <p:spPr>
          <a:xfrm rot="-5400000">
            <a:off x="4900883" y="1764634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58" name="Shape 3558"/>
          <p:cNvSpPr/>
          <p:nvPr/>
        </p:nvSpPr>
        <p:spPr>
          <a:xfrm>
            <a:off x="860613" y="1281418"/>
            <a:ext cx="7966719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Anytime there is an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 investment of money.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59" name="Shape 3559"/>
          <p:cNvSpPr/>
          <p:nvPr/>
        </p:nvSpPr>
        <p:spPr>
          <a:xfrm>
            <a:off x="395729" y="2108722"/>
            <a:ext cx="8804278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In a common enterprise</a:t>
            </a:r>
            <a:r>
              <a:rPr lang="en-US" sz="1600" b="0" i="0" u="none" strike="noStrike" cap="none" baseline="0" dirty="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  <a:rtl val="0"/>
              </a:rPr>
              <a:t>.</a:t>
            </a:r>
          </a:p>
        </p:txBody>
      </p:sp>
      <p:sp>
        <p:nvSpPr>
          <p:cNvPr id="3560" name="Shape 3560"/>
          <p:cNvSpPr/>
          <p:nvPr/>
        </p:nvSpPr>
        <p:spPr>
          <a:xfrm>
            <a:off x="750915" y="2883631"/>
            <a:ext cx="8258712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With an expectation of profits.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61" name="Shape 3561"/>
          <p:cNvSpPr/>
          <p:nvPr/>
        </p:nvSpPr>
        <p:spPr>
          <a:xfrm>
            <a:off x="903321" y="3718463"/>
            <a:ext cx="7874510" cy="366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Open Sans"/>
              <a:buNone/>
            </a:pPr>
            <a:r>
              <a:rPr lang="en-US" sz="24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Through the efforts of a promoter.</a:t>
            </a:r>
            <a:endParaRPr lang="en-US" sz="24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  <a:rtl val="0"/>
            </a:endParaRPr>
          </a:p>
        </p:txBody>
      </p:sp>
      <p:sp>
        <p:nvSpPr>
          <p:cNvPr id="3563" name="Shape 3563"/>
          <p:cNvSpPr/>
          <p:nvPr/>
        </p:nvSpPr>
        <p:spPr>
          <a:xfrm rot="-5400000">
            <a:off x="4900883" y="2568398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65" name="Shape 3565"/>
          <p:cNvSpPr/>
          <p:nvPr/>
        </p:nvSpPr>
        <p:spPr>
          <a:xfrm rot="-5400000">
            <a:off x="4900883" y="3372163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rgbClr val="323F4F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  <p:sp>
        <p:nvSpPr>
          <p:cNvPr id="3567" name="Shape 3567"/>
          <p:cNvSpPr/>
          <p:nvPr/>
        </p:nvSpPr>
        <p:spPr>
          <a:xfrm rot="-5400000">
            <a:off x="4900883" y="4174511"/>
            <a:ext cx="192373" cy="233597"/>
          </a:xfrm>
          <a:custGeom>
            <a:avLst/>
            <a:gdLst/>
            <a:ahLst/>
            <a:cxnLst/>
            <a:rect l="0" t="0" r="0" b="0"/>
            <a:pathLst>
              <a:path w="84" h="103" extrusionOk="0">
                <a:moveTo>
                  <a:pt x="42" y="72"/>
                </a:moveTo>
                <a:cubicBezTo>
                  <a:pt x="25" y="72"/>
                  <a:pt x="11" y="58"/>
                  <a:pt x="11" y="41"/>
                </a:cubicBezTo>
                <a:cubicBezTo>
                  <a:pt x="11" y="24"/>
                  <a:pt x="25" y="10"/>
                  <a:pt x="42" y="10"/>
                </a:cubicBezTo>
                <a:cubicBezTo>
                  <a:pt x="59" y="10"/>
                  <a:pt x="73" y="24"/>
                  <a:pt x="73" y="41"/>
                </a:cubicBezTo>
                <a:cubicBezTo>
                  <a:pt x="73" y="58"/>
                  <a:pt x="59" y="72"/>
                  <a:pt x="42" y="72"/>
                </a:cubicBezTo>
                <a:close/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66"/>
                  <a:pt x="20" y="81"/>
                  <a:pt x="42" y="103"/>
                </a:cubicBezTo>
                <a:cubicBezTo>
                  <a:pt x="64" y="81"/>
                  <a:pt x="84" y="66"/>
                  <a:pt x="84" y="42"/>
                </a:cubicBezTo>
                <a:cubicBezTo>
                  <a:pt x="84" y="19"/>
                  <a:pt x="65" y="0"/>
                  <a:pt x="4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79902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6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6" name="Shape 6566"/>
          <p:cNvSpPr/>
          <p:nvPr/>
        </p:nvSpPr>
        <p:spPr>
          <a:xfrm flipH="1">
            <a:off x="5004993" y="-2359082"/>
            <a:ext cx="51539" cy="742638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7" name="Shape 6567"/>
          <p:cNvSpPr/>
          <p:nvPr/>
        </p:nvSpPr>
        <p:spPr>
          <a:xfrm>
            <a:off x="4962208" y="5053487"/>
            <a:ext cx="135999" cy="135999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8" name="Shape 6568"/>
          <p:cNvSpPr/>
          <p:nvPr/>
        </p:nvSpPr>
        <p:spPr>
          <a:xfrm>
            <a:off x="5401014" y="525538"/>
            <a:ext cx="2517013" cy="803096"/>
          </a:xfrm>
          <a:prstGeom prst="wedgeRoundRectCallout">
            <a:avLst>
              <a:gd name="adj1" fmla="val -59193"/>
              <a:gd name="adj2" fmla="val 37114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9" name="Shape 6569"/>
          <p:cNvSpPr/>
          <p:nvPr/>
        </p:nvSpPr>
        <p:spPr>
          <a:xfrm>
            <a:off x="4962764" y="962126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0" name="Shape 6570"/>
          <p:cNvSpPr/>
          <p:nvPr/>
        </p:nvSpPr>
        <p:spPr>
          <a:xfrm>
            <a:off x="4962764" y="1721533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1" name="Shape 6571"/>
          <p:cNvSpPr/>
          <p:nvPr/>
        </p:nvSpPr>
        <p:spPr>
          <a:xfrm>
            <a:off x="4962764" y="2480940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2" name="Shape 6572"/>
          <p:cNvSpPr/>
          <p:nvPr/>
        </p:nvSpPr>
        <p:spPr>
          <a:xfrm>
            <a:off x="4962764" y="3240347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3" name="Shape 6573"/>
          <p:cNvSpPr/>
          <p:nvPr/>
        </p:nvSpPr>
        <p:spPr>
          <a:xfrm>
            <a:off x="4962764" y="3999753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4" name="Shape 6574"/>
          <p:cNvSpPr/>
          <p:nvPr/>
        </p:nvSpPr>
        <p:spPr>
          <a:xfrm>
            <a:off x="4962764" y="4759157"/>
            <a:ext cx="135999" cy="13599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5" name="Shape 6575"/>
          <p:cNvSpPr/>
          <p:nvPr/>
        </p:nvSpPr>
        <p:spPr>
          <a:xfrm>
            <a:off x="5401014" y="2037579"/>
            <a:ext cx="2009012" cy="762351"/>
          </a:xfrm>
          <a:prstGeom prst="wedgeRoundRectCallout">
            <a:avLst>
              <a:gd name="adj1" fmla="val -62227"/>
              <a:gd name="adj2" fmla="val 39537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6" name="Shape 6576"/>
          <p:cNvSpPr/>
          <p:nvPr/>
        </p:nvSpPr>
        <p:spPr>
          <a:xfrm flipH="1">
            <a:off x="2643138" y="1271399"/>
            <a:ext cx="2009012" cy="762351"/>
          </a:xfrm>
          <a:prstGeom prst="wedgeRoundRectCallout">
            <a:avLst>
              <a:gd name="adj1" fmla="val -62227"/>
              <a:gd name="adj2" fmla="val 39537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7" name="Shape 6577"/>
          <p:cNvSpPr/>
          <p:nvPr/>
        </p:nvSpPr>
        <p:spPr>
          <a:xfrm flipH="1">
            <a:off x="2128363" y="4288711"/>
            <a:ext cx="2517013" cy="929839"/>
          </a:xfrm>
          <a:prstGeom prst="wedgeRoundRectCallout">
            <a:avLst>
              <a:gd name="adj1" fmla="val -59193"/>
              <a:gd name="adj2" fmla="val 37114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8" name="Shape 6578"/>
          <p:cNvSpPr/>
          <p:nvPr/>
        </p:nvSpPr>
        <p:spPr>
          <a:xfrm flipH="1">
            <a:off x="2843442" y="2709629"/>
            <a:ext cx="1774839" cy="1029263"/>
          </a:xfrm>
          <a:prstGeom prst="wedgeRoundRectCallout">
            <a:avLst>
              <a:gd name="adj1" fmla="val -73217"/>
              <a:gd name="adj2" fmla="val 35902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9" name="Shape 6579"/>
          <p:cNvSpPr/>
          <p:nvPr/>
        </p:nvSpPr>
        <p:spPr>
          <a:xfrm>
            <a:off x="5419280" y="3569938"/>
            <a:ext cx="1159166" cy="873619"/>
          </a:xfrm>
          <a:prstGeom prst="wedgeRoundRectCallout">
            <a:avLst>
              <a:gd name="adj1" fmla="val -73217"/>
              <a:gd name="adj2" fmla="val 35902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0" name="Shape 6580"/>
          <p:cNvSpPr/>
          <p:nvPr/>
        </p:nvSpPr>
        <p:spPr>
          <a:xfrm>
            <a:off x="2643138" y="824950"/>
            <a:ext cx="2092561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Audit</a:t>
            </a: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Books</a:t>
            </a:r>
          </a:p>
        </p:txBody>
      </p:sp>
      <p:sp>
        <p:nvSpPr>
          <p:cNvPr id="6581" name="Shape 6581"/>
          <p:cNvSpPr/>
          <p:nvPr/>
        </p:nvSpPr>
        <p:spPr>
          <a:xfrm>
            <a:off x="5286700" y="1591125"/>
            <a:ext cx="20879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Submit </a:t>
            </a:r>
            <a:r>
              <a:rPr lang="en-US" sz="200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to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SEC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2" name="Shape 6582"/>
          <p:cNvSpPr/>
          <p:nvPr/>
        </p:nvSpPr>
        <p:spPr>
          <a:xfrm>
            <a:off x="2966146" y="2298565"/>
            <a:ext cx="17603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Comments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3" name="Shape 6583"/>
          <p:cNvSpPr/>
          <p:nvPr/>
        </p:nvSpPr>
        <p:spPr>
          <a:xfrm>
            <a:off x="5313801" y="3109925"/>
            <a:ext cx="1932243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Get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Qualified</a:t>
            </a:r>
          </a:p>
        </p:txBody>
      </p:sp>
      <p:sp>
        <p:nvSpPr>
          <p:cNvPr id="6584" name="Shape 6584"/>
          <p:cNvSpPr/>
          <p:nvPr/>
        </p:nvSpPr>
        <p:spPr>
          <a:xfrm>
            <a:off x="2678191" y="3871575"/>
            <a:ext cx="2057235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Finalize </a:t>
            </a:r>
            <a:r>
              <a:rPr lang="en-US" sz="2000" b="1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Escrow</a:t>
            </a:r>
          </a:p>
        </p:txBody>
      </p:sp>
      <p:sp>
        <p:nvSpPr>
          <p:cNvPr id="6585" name="Shape 6585"/>
          <p:cNvSpPr txBox="1"/>
          <p:nvPr/>
        </p:nvSpPr>
        <p:spPr>
          <a:xfrm>
            <a:off x="5435746" y="540402"/>
            <a:ext cx="2445678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Put together your offering.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Hire a securities attorney. 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6" name="Shape 6586"/>
          <p:cNvSpPr txBox="1"/>
          <p:nvPr/>
        </p:nvSpPr>
        <p:spPr>
          <a:xfrm>
            <a:off x="2161114" y="4300106"/>
            <a:ext cx="2445678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Finalize escrow agreements;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new advertising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7" name="Shape 6587"/>
          <p:cNvSpPr txBox="1"/>
          <p:nvPr/>
        </p:nvSpPr>
        <p:spPr>
          <a:xfrm>
            <a:off x="2678191" y="1328634"/>
            <a:ext cx="1938910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Find an auditor to audit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your books and records.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8" name="Shape 6588"/>
          <p:cNvSpPr txBox="1"/>
          <p:nvPr/>
        </p:nvSpPr>
        <p:spPr>
          <a:xfrm>
            <a:off x="5435746" y="2092953"/>
            <a:ext cx="1938910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Submit your offering to the SEC;</a:t>
            </a:r>
            <a:r>
              <a:rPr lang="en-US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wait 27 days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89" name="Shape 6589"/>
          <p:cNvSpPr txBox="1"/>
          <p:nvPr/>
        </p:nvSpPr>
        <p:spPr>
          <a:xfrm>
            <a:off x="2884017" y="2716904"/>
            <a:ext cx="1722775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Receiv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 and answer comments from the SEC. May be several rounds.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0" name="Shape 6590"/>
          <p:cNvSpPr txBox="1"/>
          <p:nvPr/>
        </p:nvSpPr>
        <p:spPr>
          <a:xfrm>
            <a:off x="5435746" y="3528027"/>
            <a:ext cx="1187498" cy="5921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Clear comments. </a:t>
            </a:r>
            <a:r>
              <a:rPr lang="en-US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Get qualified.</a:t>
            </a:r>
            <a:endParaRPr lang="en-US" b="0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1" name="Shape 6591"/>
          <p:cNvSpPr/>
          <p:nvPr/>
        </p:nvSpPr>
        <p:spPr>
          <a:xfrm>
            <a:off x="2265807" y="1434570"/>
            <a:ext cx="310229" cy="239321"/>
          </a:xfrm>
          <a:custGeom>
            <a:avLst/>
            <a:gdLst/>
            <a:ahLst/>
            <a:cxnLst/>
            <a:rect l="0" t="0" r="0" b="0"/>
            <a:pathLst>
              <a:path w="103" h="78" extrusionOk="0">
                <a:moveTo>
                  <a:pt x="35" y="58"/>
                </a:moveTo>
                <a:cubicBezTo>
                  <a:pt x="36" y="57"/>
                  <a:pt x="38" y="56"/>
                  <a:pt x="39" y="55"/>
                </a:cubicBezTo>
                <a:cubicBezTo>
                  <a:pt x="39" y="58"/>
                  <a:pt x="39" y="58"/>
                  <a:pt x="39" y="58"/>
                </a:cubicBezTo>
                <a:cubicBezTo>
                  <a:pt x="39" y="64"/>
                  <a:pt x="30" y="68"/>
                  <a:pt x="20" y="68"/>
                </a:cubicBezTo>
                <a:cubicBezTo>
                  <a:pt x="9" y="68"/>
                  <a:pt x="0" y="64"/>
                  <a:pt x="0" y="58"/>
                </a:cubicBezTo>
                <a:cubicBezTo>
                  <a:pt x="0" y="55"/>
                  <a:pt x="0" y="55"/>
                  <a:pt x="0" y="55"/>
                </a:cubicBezTo>
                <a:cubicBezTo>
                  <a:pt x="2" y="56"/>
                  <a:pt x="3" y="57"/>
                  <a:pt x="5" y="58"/>
                </a:cubicBezTo>
                <a:cubicBezTo>
                  <a:pt x="9" y="60"/>
                  <a:pt x="14" y="61"/>
                  <a:pt x="20" y="61"/>
                </a:cubicBezTo>
                <a:cubicBezTo>
                  <a:pt x="25" y="61"/>
                  <a:pt x="31" y="60"/>
                  <a:pt x="35" y="58"/>
                </a:cubicBezTo>
                <a:close/>
                <a:moveTo>
                  <a:pt x="35" y="68"/>
                </a:moveTo>
                <a:cubicBezTo>
                  <a:pt x="36" y="67"/>
                  <a:pt x="38" y="66"/>
                  <a:pt x="39" y="65"/>
                </a:cubicBezTo>
                <a:cubicBezTo>
                  <a:pt x="39" y="68"/>
                  <a:pt x="39" y="68"/>
                  <a:pt x="39" y="68"/>
                </a:cubicBezTo>
                <a:cubicBezTo>
                  <a:pt x="39" y="74"/>
                  <a:pt x="30" y="78"/>
                  <a:pt x="20" y="78"/>
                </a:cubicBezTo>
                <a:cubicBezTo>
                  <a:pt x="9" y="78"/>
                  <a:pt x="0" y="74"/>
                  <a:pt x="0" y="68"/>
                </a:cubicBezTo>
                <a:cubicBezTo>
                  <a:pt x="0" y="65"/>
                  <a:pt x="0" y="65"/>
                  <a:pt x="0" y="65"/>
                </a:cubicBezTo>
                <a:cubicBezTo>
                  <a:pt x="2" y="66"/>
                  <a:pt x="3" y="67"/>
                  <a:pt x="5" y="68"/>
                </a:cubicBezTo>
                <a:cubicBezTo>
                  <a:pt x="9" y="70"/>
                  <a:pt x="14" y="71"/>
                  <a:pt x="20" y="71"/>
                </a:cubicBezTo>
                <a:cubicBezTo>
                  <a:pt x="25" y="71"/>
                  <a:pt x="31" y="70"/>
                  <a:pt x="35" y="68"/>
                </a:cubicBezTo>
                <a:close/>
                <a:moveTo>
                  <a:pt x="67" y="77"/>
                </a:moveTo>
                <a:cubicBezTo>
                  <a:pt x="66" y="78"/>
                  <a:pt x="64" y="78"/>
                  <a:pt x="62" y="78"/>
                </a:cubicBezTo>
                <a:cubicBezTo>
                  <a:pt x="52" y="78"/>
                  <a:pt x="43" y="74"/>
                  <a:pt x="43" y="68"/>
                </a:cubicBezTo>
                <a:cubicBezTo>
                  <a:pt x="43" y="65"/>
                  <a:pt x="43" y="65"/>
                  <a:pt x="43" y="65"/>
                </a:cubicBezTo>
                <a:cubicBezTo>
                  <a:pt x="44" y="66"/>
                  <a:pt x="46" y="67"/>
                  <a:pt x="48" y="68"/>
                </a:cubicBezTo>
                <a:cubicBezTo>
                  <a:pt x="51" y="70"/>
                  <a:pt x="57" y="71"/>
                  <a:pt x="62" y="71"/>
                </a:cubicBezTo>
                <a:cubicBezTo>
                  <a:pt x="63" y="73"/>
                  <a:pt x="65" y="75"/>
                  <a:pt x="67" y="77"/>
                </a:cubicBezTo>
                <a:close/>
                <a:moveTo>
                  <a:pt x="43" y="58"/>
                </a:moveTo>
                <a:cubicBezTo>
                  <a:pt x="43" y="55"/>
                  <a:pt x="43" y="55"/>
                  <a:pt x="43" y="55"/>
                </a:cubicBezTo>
                <a:cubicBezTo>
                  <a:pt x="44" y="56"/>
                  <a:pt x="46" y="57"/>
                  <a:pt x="48" y="58"/>
                </a:cubicBezTo>
                <a:cubicBezTo>
                  <a:pt x="51" y="59"/>
                  <a:pt x="55" y="60"/>
                  <a:pt x="60" y="61"/>
                </a:cubicBezTo>
                <a:cubicBezTo>
                  <a:pt x="60" y="63"/>
                  <a:pt x="60" y="66"/>
                  <a:pt x="61" y="68"/>
                </a:cubicBezTo>
                <a:cubicBezTo>
                  <a:pt x="51" y="67"/>
                  <a:pt x="43" y="63"/>
                  <a:pt x="43" y="58"/>
                </a:cubicBezTo>
                <a:close/>
                <a:moveTo>
                  <a:pt x="21" y="44"/>
                </a:moveTo>
                <a:cubicBezTo>
                  <a:pt x="21" y="45"/>
                  <a:pt x="21" y="45"/>
                  <a:pt x="21" y="45"/>
                </a:cubicBezTo>
                <a:cubicBezTo>
                  <a:pt x="19" y="45"/>
                  <a:pt x="19" y="45"/>
                  <a:pt x="19" y="45"/>
                </a:cubicBezTo>
                <a:cubicBezTo>
                  <a:pt x="19" y="44"/>
                  <a:pt x="19" y="44"/>
                  <a:pt x="19" y="44"/>
                </a:cubicBezTo>
                <a:cubicBezTo>
                  <a:pt x="17" y="44"/>
                  <a:pt x="16" y="43"/>
                  <a:pt x="15" y="43"/>
                </a:cubicBezTo>
                <a:cubicBezTo>
                  <a:pt x="16" y="41"/>
                  <a:pt x="16" y="41"/>
                  <a:pt x="16" y="41"/>
                </a:cubicBezTo>
                <a:cubicBezTo>
                  <a:pt x="17" y="41"/>
                  <a:pt x="18" y="41"/>
                  <a:pt x="19" y="41"/>
                </a:cubicBezTo>
                <a:cubicBezTo>
                  <a:pt x="20" y="41"/>
                  <a:pt x="20" y="41"/>
                  <a:pt x="20" y="41"/>
                </a:cubicBezTo>
                <a:cubicBezTo>
                  <a:pt x="21" y="41"/>
                  <a:pt x="22" y="40"/>
                  <a:pt x="20" y="40"/>
                </a:cubicBezTo>
                <a:cubicBezTo>
                  <a:pt x="19" y="40"/>
                  <a:pt x="15" y="39"/>
                  <a:pt x="15" y="37"/>
                </a:cubicBezTo>
                <a:cubicBezTo>
                  <a:pt x="15" y="36"/>
                  <a:pt x="16" y="34"/>
                  <a:pt x="19" y="34"/>
                </a:cubicBezTo>
                <a:cubicBezTo>
                  <a:pt x="19" y="32"/>
                  <a:pt x="19" y="32"/>
                  <a:pt x="19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1" y="34"/>
                  <a:pt x="21" y="34"/>
                  <a:pt x="21" y="34"/>
                </a:cubicBezTo>
                <a:cubicBezTo>
                  <a:pt x="22" y="34"/>
                  <a:pt x="23" y="34"/>
                  <a:pt x="24" y="34"/>
                </a:cubicBezTo>
                <a:cubicBezTo>
                  <a:pt x="24" y="34"/>
                  <a:pt x="24" y="36"/>
                  <a:pt x="24" y="36"/>
                </a:cubicBezTo>
                <a:cubicBezTo>
                  <a:pt x="23" y="36"/>
                  <a:pt x="22" y="36"/>
                  <a:pt x="20" y="36"/>
                </a:cubicBezTo>
                <a:cubicBezTo>
                  <a:pt x="20" y="36"/>
                  <a:pt x="20" y="36"/>
                  <a:pt x="20" y="36"/>
                </a:cubicBezTo>
                <a:cubicBezTo>
                  <a:pt x="18" y="36"/>
                  <a:pt x="18" y="37"/>
                  <a:pt x="19" y="37"/>
                </a:cubicBezTo>
                <a:cubicBezTo>
                  <a:pt x="22" y="38"/>
                  <a:pt x="25" y="38"/>
                  <a:pt x="25" y="41"/>
                </a:cubicBezTo>
                <a:cubicBezTo>
                  <a:pt x="25" y="42"/>
                  <a:pt x="23" y="43"/>
                  <a:pt x="21" y="44"/>
                </a:cubicBezTo>
                <a:close/>
                <a:moveTo>
                  <a:pt x="20" y="29"/>
                </a:moveTo>
                <a:cubicBezTo>
                  <a:pt x="9" y="29"/>
                  <a:pt x="0" y="34"/>
                  <a:pt x="0" y="39"/>
                </a:cubicBezTo>
                <a:cubicBezTo>
                  <a:pt x="0" y="44"/>
                  <a:pt x="9" y="48"/>
                  <a:pt x="20" y="48"/>
                </a:cubicBezTo>
                <a:cubicBezTo>
                  <a:pt x="30" y="48"/>
                  <a:pt x="39" y="44"/>
                  <a:pt x="39" y="39"/>
                </a:cubicBezTo>
                <a:cubicBezTo>
                  <a:pt x="39" y="34"/>
                  <a:pt x="30" y="29"/>
                  <a:pt x="20" y="29"/>
                </a:cubicBezTo>
                <a:close/>
                <a:moveTo>
                  <a:pt x="35" y="48"/>
                </a:moveTo>
                <a:cubicBezTo>
                  <a:pt x="36" y="47"/>
                  <a:pt x="38" y="46"/>
                  <a:pt x="39" y="45"/>
                </a:cubicBezTo>
                <a:cubicBezTo>
                  <a:pt x="39" y="49"/>
                  <a:pt x="39" y="49"/>
                  <a:pt x="39" y="49"/>
                </a:cubicBezTo>
                <a:cubicBezTo>
                  <a:pt x="39" y="54"/>
                  <a:pt x="30" y="58"/>
                  <a:pt x="20" y="58"/>
                </a:cubicBezTo>
                <a:cubicBezTo>
                  <a:pt x="9" y="58"/>
                  <a:pt x="0" y="54"/>
                  <a:pt x="0" y="49"/>
                </a:cubicBezTo>
                <a:cubicBezTo>
                  <a:pt x="0" y="45"/>
                  <a:pt x="0" y="45"/>
                  <a:pt x="0" y="45"/>
                </a:cubicBezTo>
                <a:cubicBezTo>
                  <a:pt x="2" y="46"/>
                  <a:pt x="3" y="47"/>
                  <a:pt x="5" y="48"/>
                </a:cubicBezTo>
                <a:cubicBezTo>
                  <a:pt x="9" y="50"/>
                  <a:pt x="14" y="51"/>
                  <a:pt x="20" y="51"/>
                </a:cubicBezTo>
                <a:cubicBezTo>
                  <a:pt x="25" y="51"/>
                  <a:pt x="31" y="50"/>
                  <a:pt x="35" y="48"/>
                </a:cubicBezTo>
                <a:close/>
                <a:moveTo>
                  <a:pt x="43" y="29"/>
                </a:moveTo>
                <a:cubicBezTo>
                  <a:pt x="43" y="25"/>
                  <a:pt x="43" y="25"/>
                  <a:pt x="43" y="25"/>
                </a:cubicBezTo>
                <a:cubicBezTo>
                  <a:pt x="44" y="26"/>
                  <a:pt x="46" y="27"/>
                  <a:pt x="48" y="28"/>
                </a:cubicBezTo>
                <a:cubicBezTo>
                  <a:pt x="52" y="30"/>
                  <a:pt x="57" y="31"/>
                  <a:pt x="62" y="31"/>
                </a:cubicBezTo>
                <a:cubicBezTo>
                  <a:pt x="68" y="31"/>
                  <a:pt x="73" y="30"/>
                  <a:pt x="77" y="28"/>
                </a:cubicBezTo>
                <a:cubicBezTo>
                  <a:pt x="79" y="27"/>
                  <a:pt x="80" y="26"/>
                  <a:pt x="82" y="25"/>
                </a:cubicBezTo>
                <a:cubicBezTo>
                  <a:pt x="82" y="29"/>
                  <a:pt x="82" y="29"/>
                  <a:pt x="82" y="29"/>
                </a:cubicBezTo>
                <a:cubicBezTo>
                  <a:pt x="82" y="34"/>
                  <a:pt x="73" y="38"/>
                  <a:pt x="62" y="38"/>
                </a:cubicBezTo>
                <a:cubicBezTo>
                  <a:pt x="52" y="38"/>
                  <a:pt x="43" y="34"/>
                  <a:pt x="43" y="29"/>
                </a:cubicBezTo>
                <a:close/>
                <a:moveTo>
                  <a:pt x="63" y="10"/>
                </a:moveTo>
                <a:cubicBezTo>
                  <a:pt x="62" y="10"/>
                  <a:pt x="57" y="10"/>
                  <a:pt x="57" y="7"/>
                </a:cubicBezTo>
                <a:cubicBezTo>
                  <a:pt x="57" y="6"/>
                  <a:pt x="59" y="5"/>
                  <a:pt x="61" y="4"/>
                </a:cubicBezTo>
                <a:cubicBezTo>
                  <a:pt x="61" y="3"/>
                  <a:pt x="61" y="3"/>
                  <a:pt x="61" y="3"/>
                </a:cubicBezTo>
                <a:cubicBezTo>
                  <a:pt x="64" y="3"/>
                  <a:pt x="64" y="3"/>
                  <a:pt x="64" y="3"/>
                </a:cubicBezTo>
                <a:cubicBezTo>
                  <a:pt x="64" y="4"/>
                  <a:pt x="64" y="4"/>
                  <a:pt x="64" y="4"/>
                </a:cubicBezTo>
                <a:cubicBezTo>
                  <a:pt x="65" y="4"/>
                  <a:pt x="66" y="4"/>
                  <a:pt x="67" y="5"/>
                </a:cubicBezTo>
                <a:cubicBezTo>
                  <a:pt x="67" y="5"/>
                  <a:pt x="66" y="7"/>
                  <a:pt x="66" y="7"/>
                </a:cubicBezTo>
                <a:cubicBezTo>
                  <a:pt x="66" y="6"/>
                  <a:pt x="64" y="6"/>
                  <a:pt x="63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1" y="6"/>
                  <a:pt x="61" y="7"/>
                  <a:pt x="62" y="7"/>
                </a:cubicBezTo>
                <a:cubicBezTo>
                  <a:pt x="64" y="8"/>
                  <a:pt x="68" y="9"/>
                  <a:pt x="68" y="11"/>
                </a:cubicBezTo>
                <a:cubicBezTo>
                  <a:pt x="68" y="13"/>
                  <a:pt x="66" y="14"/>
                  <a:pt x="64" y="14"/>
                </a:cubicBezTo>
                <a:cubicBezTo>
                  <a:pt x="64" y="15"/>
                  <a:pt x="64" y="15"/>
                  <a:pt x="64" y="15"/>
                </a:cubicBezTo>
                <a:cubicBezTo>
                  <a:pt x="61" y="15"/>
                  <a:pt x="61" y="15"/>
                  <a:pt x="61" y="15"/>
                </a:cubicBezTo>
                <a:cubicBezTo>
                  <a:pt x="61" y="14"/>
                  <a:pt x="61" y="14"/>
                  <a:pt x="61" y="14"/>
                </a:cubicBezTo>
                <a:cubicBezTo>
                  <a:pt x="60" y="14"/>
                  <a:pt x="58" y="14"/>
                  <a:pt x="57" y="13"/>
                </a:cubicBezTo>
                <a:cubicBezTo>
                  <a:pt x="58" y="11"/>
                  <a:pt x="58" y="11"/>
                  <a:pt x="58" y="11"/>
                </a:cubicBezTo>
                <a:cubicBezTo>
                  <a:pt x="59" y="12"/>
                  <a:pt x="61" y="12"/>
                  <a:pt x="62" y="12"/>
                </a:cubicBezTo>
                <a:cubicBezTo>
                  <a:pt x="62" y="12"/>
                  <a:pt x="62" y="12"/>
                  <a:pt x="63" y="12"/>
                </a:cubicBezTo>
                <a:cubicBezTo>
                  <a:pt x="64" y="12"/>
                  <a:pt x="64" y="11"/>
                  <a:pt x="63" y="10"/>
                </a:cubicBezTo>
                <a:close/>
                <a:moveTo>
                  <a:pt x="62" y="19"/>
                </a:moveTo>
                <a:cubicBezTo>
                  <a:pt x="73" y="19"/>
                  <a:pt x="82" y="14"/>
                  <a:pt x="82" y="9"/>
                </a:cubicBezTo>
                <a:cubicBezTo>
                  <a:pt x="82" y="4"/>
                  <a:pt x="73" y="0"/>
                  <a:pt x="62" y="0"/>
                </a:cubicBezTo>
                <a:cubicBezTo>
                  <a:pt x="52" y="0"/>
                  <a:pt x="43" y="4"/>
                  <a:pt x="43" y="9"/>
                </a:cubicBezTo>
                <a:cubicBezTo>
                  <a:pt x="43" y="14"/>
                  <a:pt x="52" y="19"/>
                  <a:pt x="62" y="19"/>
                </a:cubicBezTo>
                <a:close/>
                <a:moveTo>
                  <a:pt x="43" y="19"/>
                </a:moveTo>
                <a:cubicBezTo>
                  <a:pt x="43" y="15"/>
                  <a:pt x="43" y="15"/>
                  <a:pt x="43" y="15"/>
                </a:cubicBezTo>
                <a:cubicBezTo>
                  <a:pt x="44" y="17"/>
                  <a:pt x="46" y="18"/>
                  <a:pt x="48" y="18"/>
                </a:cubicBezTo>
                <a:cubicBezTo>
                  <a:pt x="52" y="20"/>
                  <a:pt x="57" y="21"/>
                  <a:pt x="62" y="21"/>
                </a:cubicBezTo>
                <a:cubicBezTo>
                  <a:pt x="68" y="21"/>
                  <a:pt x="73" y="20"/>
                  <a:pt x="77" y="18"/>
                </a:cubicBezTo>
                <a:cubicBezTo>
                  <a:pt x="79" y="18"/>
                  <a:pt x="80" y="17"/>
                  <a:pt x="82" y="15"/>
                </a:cubicBezTo>
                <a:cubicBezTo>
                  <a:pt x="82" y="19"/>
                  <a:pt x="82" y="19"/>
                  <a:pt x="82" y="19"/>
                </a:cubicBezTo>
                <a:cubicBezTo>
                  <a:pt x="82" y="24"/>
                  <a:pt x="73" y="28"/>
                  <a:pt x="62" y="28"/>
                </a:cubicBezTo>
                <a:cubicBezTo>
                  <a:pt x="52" y="28"/>
                  <a:pt x="43" y="24"/>
                  <a:pt x="43" y="19"/>
                </a:cubicBezTo>
                <a:close/>
                <a:moveTo>
                  <a:pt x="43" y="39"/>
                </a:moveTo>
                <a:cubicBezTo>
                  <a:pt x="43" y="35"/>
                  <a:pt x="43" y="35"/>
                  <a:pt x="43" y="35"/>
                </a:cubicBezTo>
                <a:cubicBezTo>
                  <a:pt x="44" y="36"/>
                  <a:pt x="46" y="37"/>
                  <a:pt x="48" y="38"/>
                </a:cubicBezTo>
                <a:cubicBezTo>
                  <a:pt x="52" y="40"/>
                  <a:pt x="57" y="41"/>
                  <a:pt x="62" y="41"/>
                </a:cubicBezTo>
                <a:cubicBezTo>
                  <a:pt x="64" y="41"/>
                  <a:pt x="66" y="41"/>
                  <a:pt x="68" y="41"/>
                </a:cubicBezTo>
                <a:cubicBezTo>
                  <a:pt x="66" y="43"/>
                  <a:pt x="64" y="45"/>
                  <a:pt x="62" y="48"/>
                </a:cubicBezTo>
                <a:cubicBezTo>
                  <a:pt x="52" y="48"/>
                  <a:pt x="43" y="44"/>
                  <a:pt x="43" y="39"/>
                </a:cubicBezTo>
                <a:close/>
                <a:moveTo>
                  <a:pt x="43" y="49"/>
                </a:moveTo>
                <a:cubicBezTo>
                  <a:pt x="43" y="45"/>
                  <a:pt x="43" y="45"/>
                  <a:pt x="43" y="45"/>
                </a:cubicBezTo>
                <a:cubicBezTo>
                  <a:pt x="44" y="46"/>
                  <a:pt x="46" y="47"/>
                  <a:pt x="48" y="48"/>
                </a:cubicBezTo>
                <a:cubicBezTo>
                  <a:pt x="51" y="50"/>
                  <a:pt x="56" y="51"/>
                  <a:pt x="61" y="51"/>
                </a:cubicBezTo>
                <a:cubicBezTo>
                  <a:pt x="60" y="53"/>
                  <a:pt x="60" y="55"/>
                  <a:pt x="60" y="58"/>
                </a:cubicBezTo>
                <a:cubicBezTo>
                  <a:pt x="50" y="57"/>
                  <a:pt x="43" y="53"/>
                  <a:pt x="43" y="49"/>
                </a:cubicBezTo>
                <a:close/>
                <a:moveTo>
                  <a:pt x="86" y="68"/>
                </a:moveTo>
                <a:cubicBezTo>
                  <a:pt x="86" y="71"/>
                  <a:pt x="86" y="71"/>
                  <a:pt x="86" y="71"/>
                </a:cubicBezTo>
                <a:cubicBezTo>
                  <a:pt x="83" y="71"/>
                  <a:pt x="83" y="71"/>
                  <a:pt x="83" y="71"/>
                </a:cubicBezTo>
                <a:cubicBezTo>
                  <a:pt x="83" y="69"/>
                  <a:pt x="83" y="69"/>
                  <a:pt x="83" y="69"/>
                </a:cubicBezTo>
                <a:cubicBezTo>
                  <a:pt x="82" y="69"/>
                  <a:pt x="80" y="68"/>
                  <a:pt x="78" y="67"/>
                </a:cubicBezTo>
                <a:cubicBezTo>
                  <a:pt x="79" y="64"/>
                  <a:pt x="79" y="64"/>
                  <a:pt x="79" y="64"/>
                </a:cubicBezTo>
                <a:cubicBezTo>
                  <a:pt x="81" y="64"/>
                  <a:pt x="83" y="65"/>
                  <a:pt x="84" y="65"/>
                </a:cubicBezTo>
                <a:cubicBezTo>
                  <a:pt x="84" y="65"/>
                  <a:pt x="85" y="65"/>
                  <a:pt x="85" y="65"/>
                </a:cubicBezTo>
                <a:cubicBezTo>
                  <a:pt x="87" y="64"/>
                  <a:pt x="87" y="63"/>
                  <a:pt x="85" y="62"/>
                </a:cubicBezTo>
                <a:cubicBezTo>
                  <a:pt x="84" y="61"/>
                  <a:pt x="78" y="61"/>
                  <a:pt x="78" y="56"/>
                </a:cubicBezTo>
                <a:cubicBezTo>
                  <a:pt x="78" y="54"/>
                  <a:pt x="80" y="52"/>
                  <a:pt x="83" y="51"/>
                </a:cubicBezTo>
                <a:cubicBezTo>
                  <a:pt x="83" y="49"/>
                  <a:pt x="83" y="49"/>
                  <a:pt x="83" y="49"/>
                </a:cubicBezTo>
                <a:cubicBezTo>
                  <a:pt x="86" y="49"/>
                  <a:pt x="86" y="49"/>
                  <a:pt x="86" y="49"/>
                </a:cubicBezTo>
                <a:cubicBezTo>
                  <a:pt x="86" y="51"/>
                  <a:pt x="86" y="51"/>
                  <a:pt x="86" y="51"/>
                </a:cubicBezTo>
                <a:cubicBezTo>
                  <a:pt x="88" y="51"/>
                  <a:pt x="89" y="51"/>
                  <a:pt x="91" y="52"/>
                </a:cubicBezTo>
                <a:cubicBezTo>
                  <a:pt x="91" y="52"/>
                  <a:pt x="90" y="55"/>
                  <a:pt x="90" y="55"/>
                </a:cubicBezTo>
                <a:cubicBezTo>
                  <a:pt x="89" y="55"/>
                  <a:pt x="87" y="54"/>
                  <a:pt x="86" y="54"/>
                </a:cubicBezTo>
                <a:cubicBezTo>
                  <a:pt x="85" y="54"/>
                  <a:pt x="85" y="54"/>
                  <a:pt x="85" y="54"/>
                </a:cubicBezTo>
                <a:cubicBezTo>
                  <a:pt x="83" y="55"/>
                  <a:pt x="83" y="56"/>
                  <a:pt x="84" y="57"/>
                </a:cubicBezTo>
                <a:cubicBezTo>
                  <a:pt x="87" y="58"/>
                  <a:pt x="92" y="59"/>
                  <a:pt x="92" y="63"/>
                </a:cubicBezTo>
                <a:cubicBezTo>
                  <a:pt x="92" y="66"/>
                  <a:pt x="89" y="68"/>
                  <a:pt x="86" y="68"/>
                </a:cubicBezTo>
                <a:close/>
                <a:moveTo>
                  <a:pt x="85" y="41"/>
                </a:moveTo>
                <a:cubicBezTo>
                  <a:pt x="74" y="41"/>
                  <a:pt x="66" y="49"/>
                  <a:pt x="66" y="60"/>
                </a:cubicBezTo>
                <a:cubicBezTo>
                  <a:pt x="66" y="70"/>
                  <a:pt x="74" y="78"/>
                  <a:pt x="85" y="78"/>
                </a:cubicBezTo>
                <a:cubicBezTo>
                  <a:pt x="95" y="78"/>
                  <a:pt x="103" y="70"/>
                  <a:pt x="103" y="60"/>
                </a:cubicBezTo>
                <a:cubicBezTo>
                  <a:pt x="103" y="49"/>
                  <a:pt x="95" y="41"/>
                  <a:pt x="85" y="4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2" name="Shape 6592"/>
          <p:cNvSpPr/>
          <p:nvPr/>
        </p:nvSpPr>
        <p:spPr>
          <a:xfrm>
            <a:off x="8037990" y="643604"/>
            <a:ext cx="364576" cy="322910"/>
          </a:xfrm>
          <a:custGeom>
            <a:avLst/>
            <a:gdLst/>
            <a:ahLst/>
            <a:cxnLst/>
            <a:rect l="0" t="0" r="0" b="0"/>
            <a:pathLst>
              <a:path w="107" h="93" extrusionOk="0">
                <a:moveTo>
                  <a:pt x="70" y="64"/>
                </a:moveTo>
                <a:cubicBezTo>
                  <a:pt x="75" y="36"/>
                  <a:pt x="75" y="36"/>
                  <a:pt x="75" y="36"/>
                </a:cubicBezTo>
                <a:cubicBezTo>
                  <a:pt x="80" y="56"/>
                  <a:pt x="80" y="56"/>
                  <a:pt x="80" y="56"/>
                </a:cubicBezTo>
                <a:cubicBezTo>
                  <a:pt x="80" y="58"/>
                  <a:pt x="83" y="58"/>
                  <a:pt x="84" y="56"/>
                </a:cubicBezTo>
                <a:cubicBezTo>
                  <a:pt x="88" y="45"/>
                  <a:pt x="88" y="45"/>
                  <a:pt x="88" y="45"/>
                </a:cubicBezTo>
                <a:cubicBezTo>
                  <a:pt x="92" y="55"/>
                  <a:pt x="92" y="55"/>
                  <a:pt x="92" y="55"/>
                </a:cubicBezTo>
                <a:cubicBezTo>
                  <a:pt x="93" y="56"/>
                  <a:pt x="95" y="56"/>
                  <a:pt x="96" y="55"/>
                </a:cubicBezTo>
                <a:cubicBezTo>
                  <a:pt x="99" y="50"/>
                  <a:pt x="99" y="50"/>
                  <a:pt x="99" y="50"/>
                </a:cubicBezTo>
                <a:cubicBezTo>
                  <a:pt x="107" y="50"/>
                  <a:pt x="107" y="50"/>
                  <a:pt x="107" y="50"/>
                </a:cubicBezTo>
                <a:cubicBezTo>
                  <a:pt x="107" y="46"/>
                  <a:pt x="107" y="46"/>
                  <a:pt x="107" y="46"/>
                </a:cubicBezTo>
                <a:cubicBezTo>
                  <a:pt x="98" y="46"/>
                  <a:pt x="98" y="46"/>
                  <a:pt x="98" y="46"/>
                </a:cubicBezTo>
                <a:cubicBezTo>
                  <a:pt x="98" y="46"/>
                  <a:pt x="97" y="46"/>
                  <a:pt x="96" y="47"/>
                </a:cubicBezTo>
                <a:cubicBezTo>
                  <a:pt x="94" y="49"/>
                  <a:pt x="94" y="49"/>
                  <a:pt x="94" y="49"/>
                </a:cubicBezTo>
                <a:cubicBezTo>
                  <a:pt x="90" y="39"/>
                  <a:pt x="90" y="39"/>
                  <a:pt x="90" y="39"/>
                </a:cubicBezTo>
                <a:cubicBezTo>
                  <a:pt x="89" y="37"/>
                  <a:pt x="87" y="37"/>
                  <a:pt x="86" y="39"/>
                </a:cubicBezTo>
                <a:cubicBezTo>
                  <a:pt x="82" y="48"/>
                  <a:pt x="82" y="48"/>
                  <a:pt x="82" y="48"/>
                </a:cubicBezTo>
                <a:cubicBezTo>
                  <a:pt x="77" y="23"/>
                  <a:pt x="77" y="23"/>
                  <a:pt x="77" y="23"/>
                </a:cubicBezTo>
                <a:cubicBezTo>
                  <a:pt x="76" y="21"/>
                  <a:pt x="73" y="21"/>
                  <a:pt x="72" y="23"/>
                </a:cubicBezTo>
                <a:cubicBezTo>
                  <a:pt x="68" y="52"/>
                  <a:pt x="68" y="52"/>
                  <a:pt x="68" y="52"/>
                </a:cubicBezTo>
                <a:cubicBezTo>
                  <a:pt x="63" y="34"/>
                  <a:pt x="63" y="34"/>
                  <a:pt x="63" y="34"/>
                </a:cubicBezTo>
                <a:cubicBezTo>
                  <a:pt x="62" y="32"/>
                  <a:pt x="59" y="32"/>
                  <a:pt x="59" y="34"/>
                </a:cubicBezTo>
                <a:cubicBezTo>
                  <a:pt x="55" y="46"/>
                  <a:pt x="55" y="46"/>
                  <a:pt x="55" y="46"/>
                </a:cubicBezTo>
                <a:cubicBezTo>
                  <a:pt x="46" y="46"/>
                  <a:pt x="46" y="46"/>
                  <a:pt x="46" y="46"/>
                </a:cubicBezTo>
                <a:cubicBezTo>
                  <a:pt x="46" y="50"/>
                  <a:pt x="46" y="50"/>
                  <a:pt x="46" y="50"/>
                </a:cubicBezTo>
                <a:cubicBezTo>
                  <a:pt x="57" y="50"/>
                  <a:pt x="57" y="50"/>
                  <a:pt x="57" y="50"/>
                </a:cubicBezTo>
                <a:cubicBezTo>
                  <a:pt x="58" y="50"/>
                  <a:pt x="59" y="49"/>
                  <a:pt x="59" y="49"/>
                </a:cubicBezTo>
                <a:cubicBezTo>
                  <a:pt x="61" y="43"/>
                  <a:pt x="61" y="43"/>
                  <a:pt x="61" y="43"/>
                </a:cubicBezTo>
                <a:cubicBezTo>
                  <a:pt x="66" y="64"/>
                  <a:pt x="66" y="64"/>
                  <a:pt x="66" y="64"/>
                </a:cubicBezTo>
                <a:cubicBezTo>
                  <a:pt x="67" y="66"/>
                  <a:pt x="70" y="66"/>
                  <a:pt x="70" y="64"/>
                </a:cubicBezTo>
                <a:close/>
                <a:moveTo>
                  <a:pt x="32" y="39"/>
                </a:moveTo>
                <a:cubicBezTo>
                  <a:pt x="36" y="35"/>
                  <a:pt x="38" y="30"/>
                  <a:pt x="37" y="26"/>
                </a:cubicBezTo>
                <a:cubicBezTo>
                  <a:pt x="36" y="23"/>
                  <a:pt x="34" y="21"/>
                  <a:pt x="31" y="20"/>
                </a:cubicBezTo>
                <a:cubicBezTo>
                  <a:pt x="29" y="19"/>
                  <a:pt x="26" y="19"/>
                  <a:pt x="23" y="20"/>
                </a:cubicBezTo>
                <a:cubicBezTo>
                  <a:pt x="20" y="22"/>
                  <a:pt x="18" y="26"/>
                  <a:pt x="17" y="31"/>
                </a:cubicBezTo>
                <a:cubicBezTo>
                  <a:pt x="22" y="31"/>
                  <a:pt x="22" y="31"/>
                  <a:pt x="22" y="31"/>
                </a:cubicBezTo>
                <a:cubicBezTo>
                  <a:pt x="22" y="29"/>
                  <a:pt x="24" y="26"/>
                  <a:pt x="26" y="25"/>
                </a:cubicBezTo>
                <a:cubicBezTo>
                  <a:pt x="27" y="24"/>
                  <a:pt x="28" y="24"/>
                  <a:pt x="29" y="25"/>
                </a:cubicBezTo>
                <a:cubicBezTo>
                  <a:pt x="31" y="25"/>
                  <a:pt x="31" y="27"/>
                  <a:pt x="32" y="27"/>
                </a:cubicBezTo>
                <a:cubicBezTo>
                  <a:pt x="32" y="30"/>
                  <a:pt x="31" y="32"/>
                  <a:pt x="29" y="35"/>
                </a:cubicBezTo>
                <a:cubicBezTo>
                  <a:pt x="25" y="38"/>
                  <a:pt x="24" y="43"/>
                  <a:pt x="26" y="47"/>
                </a:cubicBezTo>
                <a:cubicBezTo>
                  <a:pt x="28" y="51"/>
                  <a:pt x="32" y="54"/>
                  <a:pt x="36" y="52"/>
                </a:cubicBezTo>
                <a:cubicBezTo>
                  <a:pt x="41" y="49"/>
                  <a:pt x="40" y="40"/>
                  <a:pt x="32" y="39"/>
                </a:cubicBezTo>
                <a:close/>
                <a:moveTo>
                  <a:pt x="22" y="68"/>
                </a:moveTo>
                <a:cubicBezTo>
                  <a:pt x="21" y="64"/>
                  <a:pt x="21" y="61"/>
                  <a:pt x="15" y="56"/>
                </a:cubicBezTo>
                <a:cubicBezTo>
                  <a:pt x="1" y="41"/>
                  <a:pt x="0" y="19"/>
                  <a:pt x="17" y="9"/>
                </a:cubicBezTo>
                <a:cubicBezTo>
                  <a:pt x="32" y="0"/>
                  <a:pt x="57" y="11"/>
                  <a:pt x="47" y="38"/>
                </a:cubicBezTo>
                <a:cubicBezTo>
                  <a:pt x="40" y="36"/>
                  <a:pt x="40" y="36"/>
                  <a:pt x="40" y="36"/>
                </a:cubicBezTo>
                <a:cubicBezTo>
                  <a:pt x="47" y="16"/>
                  <a:pt x="30" y="10"/>
                  <a:pt x="21" y="15"/>
                </a:cubicBezTo>
                <a:cubicBezTo>
                  <a:pt x="8" y="23"/>
                  <a:pt x="10" y="40"/>
                  <a:pt x="21" y="51"/>
                </a:cubicBezTo>
                <a:cubicBezTo>
                  <a:pt x="27" y="57"/>
                  <a:pt x="28" y="62"/>
                  <a:pt x="29" y="66"/>
                </a:cubicBezTo>
                <a:cubicBezTo>
                  <a:pt x="34" y="80"/>
                  <a:pt x="49" y="72"/>
                  <a:pt x="41" y="61"/>
                </a:cubicBezTo>
                <a:cubicBezTo>
                  <a:pt x="47" y="57"/>
                  <a:pt x="47" y="57"/>
                  <a:pt x="47" y="57"/>
                </a:cubicBezTo>
                <a:cubicBezTo>
                  <a:pt x="60" y="77"/>
                  <a:pt x="31" y="93"/>
                  <a:pt x="22" y="6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3" name="Shape 6593"/>
          <p:cNvSpPr/>
          <p:nvPr/>
        </p:nvSpPr>
        <p:spPr>
          <a:xfrm>
            <a:off x="7506326" y="2154948"/>
            <a:ext cx="248182" cy="310229"/>
          </a:xfrm>
          <a:custGeom>
            <a:avLst/>
            <a:gdLst/>
            <a:ahLst/>
            <a:cxnLst/>
            <a:rect l="0" t="0" r="0" b="0"/>
            <a:pathLst>
              <a:path w="83" h="106" extrusionOk="0">
                <a:moveTo>
                  <a:pt x="7" y="34"/>
                </a:moveTo>
                <a:cubicBezTo>
                  <a:pt x="7" y="34"/>
                  <a:pt x="7" y="73"/>
                  <a:pt x="7" y="85"/>
                </a:cubicBezTo>
                <a:cubicBezTo>
                  <a:pt x="7" y="95"/>
                  <a:pt x="11" y="100"/>
                  <a:pt x="21" y="100"/>
                </a:cubicBezTo>
                <a:cubicBezTo>
                  <a:pt x="42" y="100"/>
                  <a:pt x="42" y="100"/>
                  <a:pt x="42" y="100"/>
                </a:cubicBezTo>
                <a:cubicBezTo>
                  <a:pt x="51" y="100"/>
                  <a:pt x="54" y="95"/>
                  <a:pt x="57" y="88"/>
                </a:cubicBezTo>
                <a:cubicBezTo>
                  <a:pt x="58" y="86"/>
                  <a:pt x="72" y="56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4" y="50"/>
                  <a:pt x="68" y="48"/>
                  <a:pt x="6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51"/>
                  <a:pt x="61" y="62"/>
                  <a:pt x="60" y="64"/>
                </a:cubicBezTo>
                <a:cubicBezTo>
                  <a:pt x="58" y="69"/>
                  <a:pt x="50" y="68"/>
                  <a:pt x="50" y="62"/>
                </a:cubicBezTo>
                <a:cubicBezTo>
                  <a:pt x="50" y="20"/>
                  <a:pt x="50" y="20"/>
                  <a:pt x="50" y="20"/>
                </a:cubicBezTo>
                <a:cubicBezTo>
                  <a:pt x="50" y="16"/>
                  <a:pt x="45" y="16"/>
                  <a:pt x="45" y="20"/>
                </a:cubicBezTo>
                <a:cubicBezTo>
                  <a:pt x="45" y="20"/>
                  <a:pt x="45" y="53"/>
                  <a:pt x="45" y="54"/>
                </a:cubicBezTo>
                <a:cubicBezTo>
                  <a:pt x="45" y="58"/>
                  <a:pt x="42" y="58"/>
                  <a:pt x="41" y="58"/>
                </a:cubicBezTo>
                <a:cubicBezTo>
                  <a:pt x="41" y="58"/>
                  <a:pt x="38" y="58"/>
                  <a:pt x="38" y="54"/>
                </a:cubicBezTo>
                <a:cubicBezTo>
                  <a:pt x="38" y="13"/>
                  <a:pt x="38" y="13"/>
                  <a:pt x="38" y="13"/>
                </a:cubicBezTo>
                <a:cubicBezTo>
                  <a:pt x="38" y="8"/>
                  <a:pt x="32" y="8"/>
                  <a:pt x="32" y="13"/>
                </a:cubicBezTo>
                <a:cubicBezTo>
                  <a:pt x="32" y="53"/>
                  <a:pt x="32" y="53"/>
                  <a:pt x="32" y="53"/>
                </a:cubicBezTo>
                <a:cubicBezTo>
                  <a:pt x="32" y="58"/>
                  <a:pt x="29" y="58"/>
                  <a:pt x="29" y="58"/>
                </a:cubicBezTo>
                <a:cubicBezTo>
                  <a:pt x="28" y="58"/>
                  <a:pt x="25" y="58"/>
                  <a:pt x="25" y="53"/>
                </a:cubicBezTo>
                <a:cubicBezTo>
                  <a:pt x="25" y="20"/>
                  <a:pt x="25" y="20"/>
                  <a:pt x="25" y="20"/>
                </a:cubicBezTo>
                <a:cubicBezTo>
                  <a:pt x="25" y="16"/>
                  <a:pt x="19" y="16"/>
                  <a:pt x="19" y="20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60"/>
                  <a:pt x="17" y="60"/>
                  <a:pt x="16" y="60"/>
                </a:cubicBezTo>
                <a:cubicBezTo>
                  <a:pt x="15" y="60"/>
                  <a:pt x="13" y="60"/>
                  <a:pt x="13" y="55"/>
                </a:cubicBezTo>
                <a:cubicBezTo>
                  <a:pt x="13" y="34"/>
                  <a:pt x="13" y="34"/>
                  <a:pt x="13" y="34"/>
                </a:cubicBezTo>
                <a:cubicBezTo>
                  <a:pt x="13" y="30"/>
                  <a:pt x="7" y="29"/>
                  <a:pt x="7" y="34"/>
                </a:cubicBezTo>
                <a:close/>
                <a:moveTo>
                  <a:pt x="42" y="106"/>
                </a:moveTo>
                <a:cubicBezTo>
                  <a:pt x="21" y="106"/>
                  <a:pt x="21" y="106"/>
                  <a:pt x="21" y="106"/>
                </a:cubicBezTo>
                <a:cubicBezTo>
                  <a:pt x="8" y="106"/>
                  <a:pt x="0" y="98"/>
                  <a:pt x="0" y="85"/>
                </a:cubicBezTo>
                <a:cubicBezTo>
                  <a:pt x="0" y="73"/>
                  <a:pt x="0" y="34"/>
                  <a:pt x="0" y="34"/>
                </a:cubicBezTo>
                <a:cubicBezTo>
                  <a:pt x="0" y="26"/>
                  <a:pt x="8" y="23"/>
                  <a:pt x="13" y="25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13"/>
                  <a:pt x="20" y="9"/>
                  <a:pt x="26" y="12"/>
                </a:cubicBezTo>
                <a:cubicBezTo>
                  <a:pt x="27" y="1"/>
                  <a:pt x="43" y="0"/>
                  <a:pt x="44" y="12"/>
                </a:cubicBezTo>
                <a:cubicBezTo>
                  <a:pt x="50" y="9"/>
                  <a:pt x="57" y="13"/>
                  <a:pt x="57" y="20"/>
                </a:cubicBezTo>
                <a:cubicBezTo>
                  <a:pt x="57" y="57"/>
                  <a:pt x="57" y="57"/>
                  <a:pt x="57" y="57"/>
                </a:cubicBezTo>
                <a:cubicBezTo>
                  <a:pt x="58" y="53"/>
                  <a:pt x="60" y="49"/>
                  <a:pt x="61" y="49"/>
                </a:cubicBezTo>
                <a:cubicBezTo>
                  <a:pt x="66" y="38"/>
                  <a:pt x="83" y="45"/>
                  <a:pt x="78" y="57"/>
                </a:cubicBezTo>
                <a:cubicBezTo>
                  <a:pt x="77" y="58"/>
                  <a:pt x="64" y="88"/>
                  <a:pt x="63" y="91"/>
                </a:cubicBezTo>
                <a:cubicBezTo>
                  <a:pt x="58" y="101"/>
                  <a:pt x="53" y="106"/>
                  <a:pt x="42" y="106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4" name="Shape 6594"/>
          <p:cNvSpPr/>
          <p:nvPr/>
        </p:nvSpPr>
        <p:spPr>
          <a:xfrm>
            <a:off x="6724170" y="3652018"/>
            <a:ext cx="265909" cy="310229"/>
          </a:xfrm>
          <a:custGeom>
            <a:avLst/>
            <a:gdLst/>
            <a:ahLst/>
            <a:cxnLst/>
            <a:rect l="0" t="0" r="0" b="0"/>
            <a:pathLst>
              <a:path w="88" h="103" extrusionOk="0">
                <a:moveTo>
                  <a:pt x="88" y="6"/>
                </a:moveTo>
                <a:cubicBezTo>
                  <a:pt x="88" y="6"/>
                  <a:pt x="82" y="12"/>
                  <a:pt x="73" y="12"/>
                </a:cubicBezTo>
                <a:cubicBezTo>
                  <a:pt x="60" y="12"/>
                  <a:pt x="60" y="1"/>
                  <a:pt x="45" y="1"/>
                </a:cubicBezTo>
                <a:cubicBezTo>
                  <a:pt x="37" y="1"/>
                  <a:pt x="29" y="4"/>
                  <a:pt x="26" y="7"/>
                </a:cubicBezTo>
                <a:cubicBezTo>
                  <a:pt x="26" y="10"/>
                  <a:pt x="26" y="54"/>
                  <a:pt x="26" y="54"/>
                </a:cubicBezTo>
                <a:cubicBezTo>
                  <a:pt x="30" y="51"/>
                  <a:pt x="37" y="48"/>
                  <a:pt x="45" y="48"/>
                </a:cubicBezTo>
                <a:cubicBezTo>
                  <a:pt x="59" y="48"/>
                  <a:pt x="61" y="58"/>
                  <a:pt x="74" y="58"/>
                </a:cubicBezTo>
                <a:cubicBezTo>
                  <a:pt x="82" y="58"/>
                  <a:pt x="88" y="53"/>
                  <a:pt x="88" y="53"/>
                </a:cubicBezTo>
                <a:cubicBezTo>
                  <a:pt x="88" y="6"/>
                  <a:pt x="88" y="6"/>
                  <a:pt x="88" y="6"/>
                </a:cubicBezTo>
                <a:close/>
                <a:moveTo>
                  <a:pt x="28" y="98"/>
                </a:moveTo>
                <a:cubicBezTo>
                  <a:pt x="28" y="100"/>
                  <a:pt x="22" y="103"/>
                  <a:pt x="14" y="103"/>
                </a:cubicBezTo>
                <a:cubicBezTo>
                  <a:pt x="6" y="103"/>
                  <a:pt x="0" y="100"/>
                  <a:pt x="0" y="98"/>
                </a:cubicBezTo>
                <a:cubicBezTo>
                  <a:pt x="0" y="95"/>
                  <a:pt x="6" y="92"/>
                  <a:pt x="14" y="92"/>
                </a:cubicBezTo>
                <a:cubicBezTo>
                  <a:pt x="22" y="92"/>
                  <a:pt x="28" y="95"/>
                  <a:pt x="28" y="98"/>
                </a:cubicBezTo>
                <a:close/>
                <a:moveTo>
                  <a:pt x="19" y="72"/>
                </a:moveTo>
                <a:cubicBezTo>
                  <a:pt x="19" y="78"/>
                  <a:pt x="14" y="86"/>
                  <a:pt x="14" y="86"/>
                </a:cubicBezTo>
                <a:cubicBezTo>
                  <a:pt x="14" y="86"/>
                  <a:pt x="9" y="78"/>
                  <a:pt x="9" y="72"/>
                </a:cubicBezTo>
                <a:cubicBezTo>
                  <a:pt x="9" y="68"/>
                  <a:pt x="9" y="0"/>
                  <a:pt x="9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19" y="0"/>
                  <a:pt x="19" y="68"/>
                  <a:pt x="19" y="72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6" name="Shape 6596"/>
          <p:cNvSpPr/>
          <p:nvPr/>
        </p:nvSpPr>
        <p:spPr>
          <a:xfrm>
            <a:off x="1616533" y="4555291"/>
            <a:ext cx="327957" cy="203866"/>
          </a:xfrm>
          <a:custGeom>
            <a:avLst/>
            <a:gdLst/>
            <a:ahLst/>
            <a:cxnLst/>
            <a:rect l="0" t="0" r="0" b="0"/>
            <a:pathLst>
              <a:path w="111" h="67" extrusionOk="0">
                <a:moveTo>
                  <a:pt x="85" y="26"/>
                </a:moveTo>
                <a:cubicBezTo>
                  <a:pt x="84" y="24"/>
                  <a:pt x="82" y="24"/>
                  <a:pt x="81" y="26"/>
                </a:cubicBezTo>
                <a:cubicBezTo>
                  <a:pt x="80" y="27"/>
                  <a:pt x="80" y="29"/>
                  <a:pt x="81" y="30"/>
                </a:cubicBezTo>
                <a:cubicBezTo>
                  <a:pt x="82" y="31"/>
                  <a:pt x="84" y="31"/>
                  <a:pt x="85" y="30"/>
                </a:cubicBezTo>
                <a:cubicBezTo>
                  <a:pt x="86" y="29"/>
                  <a:pt x="86" y="27"/>
                  <a:pt x="85" y="26"/>
                </a:cubicBezTo>
                <a:close/>
                <a:moveTo>
                  <a:pt x="79" y="20"/>
                </a:moveTo>
                <a:cubicBezTo>
                  <a:pt x="78" y="19"/>
                  <a:pt x="76" y="19"/>
                  <a:pt x="75" y="20"/>
                </a:cubicBezTo>
                <a:cubicBezTo>
                  <a:pt x="74" y="21"/>
                  <a:pt x="74" y="23"/>
                  <a:pt x="75" y="24"/>
                </a:cubicBezTo>
                <a:cubicBezTo>
                  <a:pt x="76" y="25"/>
                  <a:pt x="78" y="25"/>
                  <a:pt x="79" y="24"/>
                </a:cubicBezTo>
                <a:cubicBezTo>
                  <a:pt x="80" y="23"/>
                  <a:pt x="80" y="21"/>
                  <a:pt x="79" y="20"/>
                </a:cubicBezTo>
                <a:close/>
                <a:moveTo>
                  <a:pt x="79" y="32"/>
                </a:moveTo>
                <a:cubicBezTo>
                  <a:pt x="78" y="30"/>
                  <a:pt x="76" y="30"/>
                  <a:pt x="75" y="32"/>
                </a:cubicBezTo>
                <a:cubicBezTo>
                  <a:pt x="74" y="33"/>
                  <a:pt x="74" y="35"/>
                  <a:pt x="75" y="36"/>
                </a:cubicBezTo>
                <a:cubicBezTo>
                  <a:pt x="76" y="37"/>
                  <a:pt x="78" y="37"/>
                  <a:pt x="79" y="36"/>
                </a:cubicBezTo>
                <a:cubicBezTo>
                  <a:pt x="80" y="35"/>
                  <a:pt x="80" y="33"/>
                  <a:pt x="79" y="32"/>
                </a:cubicBezTo>
                <a:close/>
                <a:moveTo>
                  <a:pt x="72" y="26"/>
                </a:moveTo>
                <a:cubicBezTo>
                  <a:pt x="71" y="24"/>
                  <a:pt x="69" y="24"/>
                  <a:pt x="68" y="26"/>
                </a:cubicBezTo>
                <a:cubicBezTo>
                  <a:pt x="67" y="27"/>
                  <a:pt x="67" y="29"/>
                  <a:pt x="68" y="30"/>
                </a:cubicBezTo>
                <a:cubicBezTo>
                  <a:pt x="69" y="31"/>
                  <a:pt x="71" y="31"/>
                  <a:pt x="72" y="30"/>
                </a:cubicBezTo>
                <a:cubicBezTo>
                  <a:pt x="74" y="29"/>
                  <a:pt x="74" y="27"/>
                  <a:pt x="72" y="26"/>
                </a:cubicBezTo>
                <a:close/>
                <a:moveTo>
                  <a:pt x="59" y="21"/>
                </a:moveTo>
                <a:cubicBezTo>
                  <a:pt x="59" y="19"/>
                  <a:pt x="58" y="17"/>
                  <a:pt x="56" y="17"/>
                </a:cubicBezTo>
                <a:cubicBezTo>
                  <a:pt x="54" y="17"/>
                  <a:pt x="52" y="19"/>
                  <a:pt x="52" y="21"/>
                </a:cubicBezTo>
                <a:cubicBezTo>
                  <a:pt x="52" y="23"/>
                  <a:pt x="54" y="25"/>
                  <a:pt x="56" y="25"/>
                </a:cubicBezTo>
                <a:cubicBezTo>
                  <a:pt x="58" y="25"/>
                  <a:pt x="59" y="23"/>
                  <a:pt x="59" y="21"/>
                </a:cubicBezTo>
                <a:close/>
                <a:moveTo>
                  <a:pt x="80" y="0"/>
                </a:moveTo>
                <a:cubicBezTo>
                  <a:pt x="77" y="0"/>
                  <a:pt x="74" y="0"/>
                  <a:pt x="72" y="2"/>
                </a:cubicBezTo>
                <a:cubicBezTo>
                  <a:pt x="67" y="4"/>
                  <a:pt x="61" y="6"/>
                  <a:pt x="56" y="6"/>
                </a:cubicBezTo>
                <a:cubicBezTo>
                  <a:pt x="50" y="6"/>
                  <a:pt x="45" y="4"/>
                  <a:pt x="39" y="2"/>
                </a:cubicBezTo>
                <a:cubicBezTo>
                  <a:pt x="37" y="0"/>
                  <a:pt x="34" y="0"/>
                  <a:pt x="31" y="0"/>
                </a:cubicBezTo>
                <a:cubicBezTo>
                  <a:pt x="25" y="0"/>
                  <a:pt x="19" y="3"/>
                  <a:pt x="16" y="12"/>
                </a:cubicBezTo>
                <a:cubicBezTo>
                  <a:pt x="2" y="45"/>
                  <a:pt x="0" y="61"/>
                  <a:pt x="12" y="66"/>
                </a:cubicBezTo>
                <a:cubicBezTo>
                  <a:pt x="13" y="67"/>
                  <a:pt x="15" y="67"/>
                  <a:pt x="16" y="66"/>
                </a:cubicBezTo>
                <a:cubicBezTo>
                  <a:pt x="30" y="54"/>
                  <a:pt x="30" y="54"/>
                  <a:pt x="30" y="54"/>
                </a:cubicBezTo>
                <a:cubicBezTo>
                  <a:pt x="32" y="52"/>
                  <a:pt x="34" y="50"/>
                  <a:pt x="40" y="50"/>
                </a:cubicBezTo>
                <a:cubicBezTo>
                  <a:pt x="71" y="50"/>
                  <a:pt x="71" y="50"/>
                  <a:pt x="71" y="50"/>
                </a:cubicBezTo>
                <a:cubicBezTo>
                  <a:pt x="77" y="50"/>
                  <a:pt x="79" y="52"/>
                  <a:pt x="81" y="54"/>
                </a:cubicBezTo>
                <a:cubicBezTo>
                  <a:pt x="95" y="66"/>
                  <a:pt x="95" y="66"/>
                  <a:pt x="95" y="66"/>
                </a:cubicBezTo>
                <a:cubicBezTo>
                  <a:pt x="96" y="67"/>
                  <a:pt x="98" y="67"/>
                  <a:pt x="100" y="66"/>
                </a:cubicBezTo>
                <a:cubicBezTo>
                  <a:pt x="111" y="61"/>
                  <a:pt x="109" y="45"/>
                  <a:pt x="96" y="12"/>
                </a:cubicBezTo>
                <a:cubicBezTo>
                  <a:pt x="92" y="3"/>
                  <a:pt x="86" y="0"/>
                  <a:pt x="80" y="0"/>
                </a:cubicBezTo>
                <a:close/>
                <a:moveTo>
                  <a:pt x="89" y="15"/>
                </a:moveTo>
                <a:cubicBezTo>
                  <a:pt x="95" y="32"/>
                  <a:pt x="99" y="43"/>
                  <a:pt x="100" y="50"/>
                </a:cubicBezTo>
                <a:cubicBezTo>
                  <a:pt x="100" y="54"/>
                  <a:pt x="99" y="60"/>
                  <a:pt x="97" y="57"/>
                </a:cubicBezTo>
                <a:cubicBezTo>
                  <a:pt x="94" y="55"/>
                  <a:pt x="86" y="48"/>
                  <a:pt x="86" y="48"/>
                </a:cubicBezTo>
                <a:cubicBezTo>
                  <a:pt x="83" y="46"/>
                  <a:pt x="80" y="42"/>
                  <a:pt x="71" y="42"/>
                </a:cubicBezTo>
                <a:cubicBezTo>
                  <a:pt x="40" y="42"/>
                  <a:pt x="40" y="42"/>
                  <a:pt x="40" y="42"/>
                </a:cubicBezTo>
                <a:cubicBezTo>
                  <a:pt x="32" y="42"/>
                  <a:pt x="28" y="46"/>
                  <a:pt x="25" y="48"/>
                </a:cubicBezTo>
                <a:cubicBezTo>
                  <a:pt x="25" y="48"/>
                  <a:pt x="18" y="55"/>
                  <a:pt x="15" y="57"/>
                </a:cubicBezTo>
                <a:cubicBezTo>
                  <a:pt x="12" y="60"/>
                  <a:pt x="11" y="54"/>
                  <a:pt x="12" y="50"/>
                </a:cubicBezTo>
                <a:cubicBezTo>
                  <a:pt x="12" y="43"/>
                  <a:pt x="16" y="32"/>
                  <a:pt x="23" y="15"/>
                </a:cubicBezTo>
                <a:cubicBezTo>
                  <a:pt x="26" y="7"/>
                  <a:pt x="31" y="6"/>
                  <a:pt x="36" y="8"/>
                </a:cubicBezTo>
                <a:cubicBezTo>
                  <a:pt x="42" y="11"/>
                  <a:pt x="49" y="13"/>
                  <a:pt x="56" y="13"/>
                </a:cubicBezTo>
                <a:cubicBezTo>
                  <a:pt x="62" y="13"/>
                  <a:pt x="69" y="11"/>
                  <a:pt x="75" y="8"/>
                </a:cubicBezTo>
                <a:cubicBezTo>
                  <a:pt x="79" y="6"/>
                  <a:pt x="85" y="6"/>
                  <a:pt x="89" y="15"/>
                </a:cubicBezTo>
                <a:close/>
                <a:moveTo>
                  <a:pt x="35" y="19"/>
                </a:moveTo>
                <a:cubicBezTo>
                  <a:pt x="30" y="19"/>
                  <a:pt x="26" y="23"/>
                  <a:pt x="26" y="28"/>
                </a:cubicBezTo>
                <a:cubicBezTo>
                  <a:pt x="26" y="33"/>
                  <a:pt x="30" y="37"/>
                  <a:pt x="35" y="37"/>
                </a:cubicBezTo>
                <a:cubicBezTo>
                  <a:pt x="40" y="37"/>
                  <a:pt x="44" y="33"/>
                  <a:pt x="44" y="28"/>
                </a:cubicBezTo>
                <a:cubicBezTo>
                  <a:pt x="44" y="23"/>
                  <a:pt x="40" y="19"/>
                  <a:pt x="35" y="19"/>
                </a:cubicBezTo>
                <a:close/>
                <a:moveTo>
                  <a:pt x="35" y="23"/>
                </a:moveTo>
                <a:cubicBezTo>
                  <a:pt x="37" y="23"/>
                  <a:pt x="39" y="25"/>
                  <a:pt x="39" y="28"/>
                </a:cubicBezTo>
                <a:cubicBezTo>
                  <a:pt x="39" y="30"/>
                  <a:pt x="37" y="32"/>
                  <a:pt x="35" y="32"/>
                </a:cubicBezTo>
                <a:cubicBezTo>
                  <a:pt x="32" y="32"/>
                  <a:pt x="30" y="30"/>
                  <a:pt x="30" y="28"/>
                </a:cubicBezTo>
                <a:cubicBezTo>
                  <a:pt x="30" y="25"/>
                  <a:pt x="32" y="23"/>
                  <a:pt x="35" y="2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97" name="Shape 6597"/>
          <p:cNvSpPr/>
          <p:nvPr/>
        </p:nvSpPr>
        <p:spPr>
          <a:xfrm>
            <a:off x="5334980" y="107339"/>
            <a:ext cx="1655099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0" i="0" u="none" strike="noStrike" cap="none" baseline="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Step</a:t>
            </a:r>
            <a:r>
              <a:rPr lang="en-US" sz="20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One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98" name="Shape 6598"/>
          <p:cNvSpPr/>
          <p:nvPr/>
        </p:nvSpPr>
        <p:spPr>
          <a:xfrm>
            <a:off x="3560674" y="5218550"/>
            <a:ext cx="3296450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000" b="1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START RAISING CAPITAL</a:t>
            </a:r>
            <a:endParaRPr lang="en-US" sz="2000" b="1" i="0" u="none" strike="noStrike" cap="none" baseline="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" name="Shape 6553"/>
          <p:cNvSpPr/>
          <p:nvPr/>
        </p:nvSpPr>
        <p:spPr>
          <a:xfrm>
            <a:off x="2407482" y="2934892"/>
            <a:ext cx="296728" cy="305455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100" y="31"/>
                </a:moveTo>
                <a:cubicBezTo>
                  <a:pt x="102" y="28"/>
                  <a:pt x="103" y="24"/>
                  <a:pt x="103" y="20"/>
                </a:cubicBezTo>
                <a:cubicBezTo>
                  <a:pt x="103" y="9"/>
                  <a:pt x="94" y="0"/>
                  <a:pt x="82" y="0"/>
                </a:cubicBezTo>
                <a:cubicBezTo>
                  <a:pt x="79" y="0"/>
                  <a:pt x="75" y="1"/>
                  <a:pt x="72" y="3"/>
                </a:cubicBezTo>
                <a:cubicBezTo>
                  <a:pt x="85" y="8"/>
                  <a:pt x="95" y="18"/>
                  <a:pt x="100" y="31"/>
                </a:cubicBezTo>
                <a:close/>
                <a:moveTo>
                  <a:pt x="31" y="3"/>
                </a:moveTo>
                <a:cubicBezTo>
                  <a:pt x="28" y="1"/>
                  <a:pt x="25" y="0"/>
                  <a:pt x="21" y="0"/>
                </a:cubicBezTo>
                <a:cubicBezTo>
                  <a:pt x="10" y="0"/>
                  <a:pt x="0" y="9"/>
                  <a:pt x="0" y="20"/>
                </a:cubicBezTo>
                <a:cubicBezTo>
                  <a:pt x="0" y="24"/>
                  <a:pt x="1" y="28"/>
                  <a:pt x="3" y="31"/>
                </a:cubicBezTo>
                <a:cubicBezTo>
                  <a:pt x="9" y="18"/>
                  <a:pt x="19" y="8"/>
                  <a:pt x="31" y="3"/>
                </a:cubicBezTo>
                <a:close/>
                <a:moveTo>
                  <a:pt x="52" y="85"/>
                </a:moveTo>
                <a:cubicBezTo>
                  <a:pt x="33" y="85"/>
                  <a:pt x="18" y="70"/>
                  <a:pt x="18" y="51"/>
                </a:cubicBezTo>
                <a:cubicBezTo>
                  <a:pt x="18" y="33"/>
                  <a:pt x="33" y="17"/>
                  <a:pt x="52" y="17"/>
                </a:cubicBezTo>
                <a:cubicBezTo>
                  <a:pt x="70" y="17"/>
                  <a:pt x="86" y="33"/>
                  <a:pt x="86" y="51"/>
                </a:cubicBezTo>
                <a:cubicBezTo>
                  <a:pt x="86" y="70"/>
                  <a:pt x="70" y="85"/>
                  <a:pt x="52" y="85"/>
                </a:cubicBezTo>
                <a:close/>
                <a:moveTo>
                  <a:pt x="85" y="82"/>
                </a:moveTo>
                <a:cubicBezTo>
                  <a:pt x="92" y="74"/>
                  <a:pt x="97" y="63"/>
                  <a:pt x="97" y="51"/>
                </a:cubicBezTo>
                <a:cubicBezTo>
                  <a:pt x="97" y="26"/>
                  <a:pt x="77" y="6"/>
                  <a:pt x="52" y="6"/>
                </a:cubicBezTo>
                <a:cubicBezTo>
                  <a:pt x="27" y="6"/>
                  <a:pt x="7" y="26"/>
                  <a:pt x="7" y="51"/>
                </a:cubicBezTo>
                <a:cubicBezTo>
                  <a:pt x="7" y="63"/>
                  <a:pt x="11" y="74"/>
                  <a:pt x="18" y="82"/>
                </a:cubicBezTo>
                <a:cubicBezTo>
                  <a:pt x="16" y="87"/>
                  <a:pt x="13" y="95"/>
                  <a:pt x="11" y="100"/>
                </a:cubicBezTo>
                <a:cubicBezTo>
                  <a:pt x="11" y="101"/>
                  <a:pt x="11" y="101"/>
                  <a:pt x="12" y="102"/>
                </a:cubicBezTo>
                <a:cubicBezTo>
                  <a:pt x="12" y="102"/>
                  <a:pt x="13" y="103"/>
                  <a:pt x="14" y="102"/>
                </a:cubicBezTo>
                <a:cubicBezTo>
                  <a:pt x="18" y="99"/>
                  <a:pt x="25" y="94"/>
                  <a:pt x="30" y="91"/>
                </a:cubicBezTo>
                <a:cubicBezTo>
                  <a:pt x="37" y="95"/>
                  <a:pt x="44" y="97"/>
                  <a:pt x="52" y="97"/>
                </a:cubicBezTo>
                <a:cubicBezTo>
                  <a:pt x="59" y="97"/>
                  <a:pt x="67" y="95"/>
                  <a:pt x="73" y="91"/>
                </a:cubicBezTo>
                <a:cubicBezTo>
                  <a:pt x="90" y="102"/>
                  <a:pt x="90" y="102"/>
                  <a:pt x="90" y="102"/>
                </a:cubicBezTo>
                <a:cubicBezTo>
                  <a:pt x="90" y="103"/>
                  <a:pt x="91" y="102"/>
                  <a:pt x="92" y="102"/>
                </a:cubicBezTo>
                <a:cubicBezTo>
                  <a:pt x="92" y="101"/>
                  <a:pt x="93" y="101"/>
                  <a:pt x="92" y="100"/>
                </a:cubicBezTo>
                <a:lnTo>
                  <a:pt x="85" y="82"/>
                </a:lnTo>
                <a:close/>
                <a:moveTo>
                  <a:pt x="73" y="60"/>
                </a:moveTo>
                <a:cubicBezTo>
                  <a:pt x="45" y="60"/>
                  <a:pt x="45" y="60"/>
                  <a:pt x="45" y="60"/>
                </a:cubicBezTo>
                <a:cubicBezTo>
                  <a:pt x="45" y="29"/>
                  <a:pt x="45" y="29"/>
                  <a:pt x="45" y="29"/>
                </a:cubicBezTo>
                <a:cubicBezTo>
                  <a:pt x="54" y="29"/>
                  <a:pt x="54" y="29"/>
                  <a:pt x="54" y="29"/>
                </a:cubicBezTo>
                <a:cubicBezTo>
                  <a:pt x="54" y="51"/>
                  <a:pt x="54" y="51"/>
                  <a:pt x="54" y="51"/>
                </a:cubicBezTo>
                <a:cubicBezTo>
                  <a:pt x="73" y="51"/>
                  <a:pt x="73" y="51"/>
                  <a:pt x="73" y="51"/>
                </a:cubicBezTo>
                <a:lnTo>
                  <a:pt x="73" y="6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2678616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3BAE12-7572-48A7-90E3-9676D4BBDBF2}"/>
              </a:ext>
            </a:extLst>
          </p:cNvPr>
          <p:cNvSpPr txBox="1"/>
          <p:nvPr/>
        </p:nvSpPr>
        <p:spPr>
          <a:xfrm>
            <a:off x="2798380" y="1597939"/>
            <a:ext cx="6405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jillian@crowdfundinglawyers.net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/>
              <a:t>phone 323-799-1342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F5DD39-C2FD-45C1-A2B4-4CEF61D30AA8}"/>
              </a:ext>
            </a:extLst>
          </p:cNvPr>
          <p:cNvSpPr txBox="1"/>
          <p:nvPr/>
        </p:nvSpPr>
        <p:spPr>
          <a:xfrm>
            <a:off x="346841" y="2522482"/>
            <a:ext cx="8856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buSzPct val="25000"/>
            </a:pP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</a:rPr>
              <a:t>Kim Lisa Taylor   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Kim@SyndicationAttorneys.com</a:t>
            </a:r>
            <a:r>
              <a:rPr lang="en-US" sz="2000" dirty="0">
                <a:solidFill>
                  <a:schemeClr val="tx1"/>
                </a:solidFill>
                <a:latin typeface="+mj-lt"/>
                <a:ea typeface="Open Sans"/>
                <a:cs typeface="Open Sans"/>
                <a:sym typeface="Open Sans"/>
              </a:rPr>
              <a:t>    phone 904-584-4055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DC19F9-F22B-4F06-AA1C-C36A609586A4}"/>
              </a:ext>
            </a:extLst>
          </p:cNvPr>
          <p:cNvSpPr txBox="1"/>
          <p:nvPr/>
        </p:nvSpPr>
        <p:spPr>
          <a:xfrm>
            <a:off x="3069052" y="488731"/>
            <a:ext cx="4148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Syndication Attorneys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7FD127-5E51-4C60-AE10-5A648E454CAD}"/>
              </a:ext>
            </a:extLst>
          </p:cNvPr>
          <p:cNvSpPr txBox="1"/>
          <p:nvPr/>
        </p:nvSpPr>
        <p:spPr>
          <a:xfrm>
            <a:off x="1551008" y="3546167"/>
            <a:ext cx="7184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Rahul </a:t>
            </a:r>
            <a:r>
              <a:rPr lang="en-US" sz="2000" dirty="0">
                <a:solidFill>
                  <a:schemeClr val="tx1"/>
                </a:solidFill>
              </a:rPr>
              <a:t>Patel    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Rahul@patelgaines.com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/>
              <a:t>phone 210-460-7787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D2D05A-CADD-4717-8278-94D518EED96F}"/>
              </a:ext>
            </a:extLst>
          </p:cNvPr>
          <p:cNvSpPr txBox="1"/>
          <p:nvPr/>
        </p:nvSpPr>
        <p:spPr>
          <a:xfrm>
            <a:off x="1173656" y="1610530"/>
            <a:ext cx="1542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Jillian </a:t>
            </a:r>
            <a:r>
              <a:rPr lang="en-US" sz="2000" dirty="0" err="1"/>
              <a:t>Sidoti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8014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5" name="Shape 3465"/>
          <p:cNvSpPr txBox="1">
            <a:spLocks noGrp="1"/>
          </p:cNvSpPr>
          <p:nvPr>
            <p:ph type="title"/>
          </p:nvPr>
        </p:nvSpPr>
        <p:spPr>
          <a:xfrm>
            <a:off x="3025227" y="208941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Types of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Investors</a:t>
            </a:r>
            <a:endParaRPr lang="en-US" sz="3111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66" name="Shape 3466"/>
          <p:cNvSpPr txBox="1">
            <a:spLocks noGrp="1"/>
          </p:cNvSpPr>
          <p:nvPr>
            <p:ph type="body" idx="1"/>
          </p:nvPr>
        </p:nvSpPr>
        <p:spPr>
          <a:xfrm>
            <a:off x="1215837" y="1420054"/>
            <a:ext cx="9944942" cy="27313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A5A5A5"/>
              </a:buClr>
              <a:buSzPct val="25000"/>
              <a:buFont typeface="Arial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Unaccredited:  Not so Smart, Not so Rich</a:t>
            </a:r>
          </a:p>
        </p:txBody>
      </p:sp>
      <p:sp>
        <p:nvSpPr>
          <p:cNvPr id="3467" name="Shape 346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889" b="0" i="0" u="none" strike="noStrike" cap="none" baseline="0">
                <a:solidFill>
                  <a:srgbClr val="A5A5A5"/>
                </a:solidFill>
                <a:latin typeface="Open Sans"/>
                <a:ea typeface="Open Sans"/>
                <a:cs typeface="Open Sans"/>
                <a:sym typeface="Open Sans"/>
              </a:rPr>
              <a:t>www.yourwebsitename.com</a:t>
            </a:r>
          </a:p>
        </p:txBody>
      </p:sp>
      <p:sp>
        <p:nvSpPr>
          <p:cNvPr id="3468" name="Shape 346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69" name="Shape 3469"/>
          <p:cNvSpPr/>
          <p:nvPr/>
        </p:nvSpPr>
        <p:spPr>
          <a:xfrm>
            <a:off x="-3740" y="4535405"/>
            <a:ext cx="10160000" cy="149709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5" name="Shape 3475"/>
          <p:cNvSpPr txBox="1"/>
          <p:nvPr/>
        </p:nvSpPr>
        <p:spPr>
          <a:xfrm>
            <a:off x="2277714" y="2364510"/>
            <a:ext cx="6255413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Sophisticated: Smart bu</a:t>
            </a: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 not rich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76" name="Shape 3476"/>
          <p:cNvSpPr txBox="1"/>
          <p:nvPr/>
        </p:nvSpPr>
        <p:spPr>
          <a:xfrm>
            <a:off x="906585" y="3272824"/>
            <a:ext cx="9440983" cy="4342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Accredited: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make $200k or $300k or $1m net worth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04508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l"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4" name="Shape 108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9" name="Shape 1089"/>
          <p:cNvSpPr/>
          <p:nvPr/>
        </p:nvSpPr>
        <p:spPr>
          <a:xfrm>
            <a:off x="683376" y="1277038"/>
            <a:ext cx="7038224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“Crowdfunding”</a:t>
            </a:r>
            <a:endParaRPr lang="en-US" sz="4000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3" name="Shape 1093"/>
          <p:cNvSpPr txBox="1"/>
          <p:nvPr/>
        </p:nvSpPr>
        <p:spPr>
          <a:xfrm>
            <a:off x="1326468" y="2266922"/>
            <a:ext cx="7715932" cy="2056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2800"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New!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Up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to $1,000,000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Limit of $10,000 or 10% of net worth per investor (whichever is LESS) </a:t>
            </a:r>
            <a:r>
              <a:rPr lang="en-US" sz="1600" b="0" i="0" u="none" strike="noStrike" cap="none" dirty="0">
                <a:solidFill>
                  <a:srgbClr val="A5A5A5"/>
                </a:solidFill>
                <a:latin typeface="Open Sans"/>
                <a:ea typeface="Open Sans"/>
                <a:cs typeface="Open Sans"/>
                <a:sym typeface="Open Sans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882056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84" name="Shape 108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0" name="Shape 1090"/>
          <p:cNvSpPr/>
          <p:nvPr/>
        </p:nvSpPr>
        <p:spPr>
          <a:xfrm>
            <a:off x="3207744" y="1138443"/>
            <a:ext cx="3310287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506(b)</a:t>
            </a:r>
          </a:p>
        </p:txBody>
      </p:sp>
      <p:sp>
        <p:nvSpPr>
          <p:cNvPr id="1094" name="Shape 1094"/>
          <p:cNvSpPr txBox="1"/>
          <p:nvPr/>
        </p:nvSpPr>
        <p:spPr>
          <a:xfrm>
            <a:off x="1544131" y="1992726"/>
            <a:ext cx="7701468" cy="27245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71450" marR="0" lvl="0" indent="-171450" algn="just" rtl="0">
              <a:spcBef>
                <a:spcPts val="0"/>
              </a:spcBef>
              <a:buFont typeface="Arial" panose="020B0604020202020204" pitchFamily="34" charset="0"/>
              <a:buChar char="•"/>
            </a:pPr>
            <a:endParaRPr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The Old Rule! Still a good rule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Raise as much as you want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Use sophisticated investors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NO GENERAL SOLICITATION</a:t>
            </a:r>
          </a:p>
          <a:p>
            <a:pPr marL="285750" lvl="0" indent="-285750" algn="just"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a pre-existing relationship</a:t>
            </a:r>
          </a:p>
        </p:txBody>
      </p:sp>
    </p:spTree>
    <p:extLst>
      <p:ext uri="{BB962C8B-B14F-4D97-AF65-F5344CB8AC3E}">
        <p14:creationId xmlns:p14="http://schemas.microsoft.com/office/powerpoint/2010/main" val="24799702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xfrm>
            <a:off x="1342406" y="273237"/>
            <a:ext cx="9012978" cy="5397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1" name="Shape 1091"/>
          <p:cNvSpPr/>
          <p:nvPr/>
        </p:nvSpPr>
        <p:spPr>
          <a:xfrm>
            <a:off x="2715854" y="1176751"/>
            <a:ext cx="4482116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506(c)</a:t>
            </a:r>
          </a:p>
        </p:txBody>
      </p:sp>
      <p:sp>
        <p:nvSpPr>
          <p:cNvPr id="1095" name="Shape 1095"/>
          <p:cNvSpPr txBox="1"/>
          <p:nvPr/>
        </p:nvSpPr>
        <p:spPr>
          <a:xfrm>
            <a:off x="2250182" y="2120429"/>
            <a:ext cx="8105202" cy="29522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None/>
            </a:pPr>
            <a:endParaRPr sz="1200"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New! 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General Solicitation Allowed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Accredited Investors Only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Must verify investors</a:t>
            </a:r>
          </a:p>
          <a:p>
            <a:pPr marL="285750" marR="0" lvl="0" indent="-285750" algn="just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Great for portals</a:t>
            </a:r>
          </a:p>
        </p:txBody>
      </p:sp>
    </p:spTree>
    <p:extLst>
      <p:ext uri="{BB962C8B-B14F-4D97-AF65-F5344CB8AC3E}">
        <p14:creationId xmlns:p14="http://schemas.microsoft.com/office/powerpoint/2010/main" val="419330537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1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How to Satisfy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Your</a:t>
            </a:r>
            <a:r>
              <a:rPr lang="en-US" sz="3111" b="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Capital Needs</a:t>
            </a:r>
            <a:endParaRPr lang="en-US" sz="3111" b="1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92" name="Shape 1092"/>
          <p:cNvSpPr/>
          <p:nvPr/>
        </p:nvSpPr>
        <p:spPr>
          <a:xfrm>
            <a:off x="2126194" y="1104565"/>
            <a:ext cx="5565523" cy="400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Mini-IPO</a:t>
            </a:r>
          </a:p>
        </p:txBody>
      </p:sp>
      <p:sp>
        <p:nvSpPr>
          <p:cNvPr id="1096" name="Shape 1096"/>
          <p:cNvSpPr txBox="1"/>
          <p:nvPr/>
        </p:nvSpPr>
        <p:spPr>
          <a:xfrm>
            <a:off x="2126194" y="1689179"/>
            <a:ext cx="8033806" cy="36795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spcBef>
                <a:spcPts val="0"/>
              </a:spcBef>
              <a:buNone/>
            </a:pPr>
            <a:endParaRPr sz="2800" b="0" i="0" u="none" strike="noStrike" cap="none" baseline="0" dirty="0">
              <a:solidFill>
                <a:srgbClr val="A5A5A5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Regulation A+</a:t>
            </a:r>
            <a:endParaRPr lang="en-US" sz="280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Raise</a:t>
            </a: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up to $20 million under Tier 1</a:t>
            </a:r>
            <a:endParaRPr lang="en-US" sz="280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$50 million under Tier 2</a:t>
            </a: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Need approval from SEC </a:t>
            </a: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General solicitation allowed</a:t>
            </a: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Any type of investor allowed </a:t>
            </a:r>
          </a:p>
          <a:p>
            <a:pPr marL="285750" marR="0" lvl="0" indent="-285750" rtl="0">
              <a:spcBef>
                <a:spcPts val="0"/>
              </a:spcBef>
              <a:buSzPct val="25000"/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Audit requirement OR State Approval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8106718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/>
          <p:nvPr/>
        </p:nvSpPr>
        <p:spPr>
          <a:xfrm>
            <a:off x="1735805" y="684265"/>
            <a:ext cx="6844694" cy="913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667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Advertisin</a:t>
            </a:r>
            <a:r>
              <a:rPr lang="en-US" sz="2667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g for </a:t>
            </a:r>
            <a:r>
              <a:rPr lang="en-US" sz="2667" b="1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investors is allowed </a:t>
            </a:r>
            <a:r>
              <a:rPr lang="en-US" sz="2667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under certain rules</a:t>
            </a:r>
            <a:endParaRPr lang="en-US" sz="2667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7" name="Shape 287"/>
          <p:cNvSpPr/>
          <p:nvPr/>
        </p:nvSpPr>
        <p:spPr>
          <a:xfrm>
            <a:off x="4500810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700" b="0" i="0" u="none" strike="noStrike" cap="none" baseline="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rtl="0">
              <a:spcBef>
                <a:spcPts val="0"/>
              </a:spcBef>
              <a:buNone/>
            </a:pPr>
            <a:r>
              <a:rPr lang="en-US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8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 A</a:t>
            </a:r>
            <a:endParaRPr sz="156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Shape 288"/>
          <p:cNvSpPr/>
          <p:nvPr/>
        </p:nvSpPr>
        <p:spPr>
          <a:xfrm>
            <a:off x="3216064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7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Open Sans" panose="020B0604020202020204" charset="0"/>
                <a:cs typeface="Open Sans" panose="020B0604020202020204" charset="0"/>
                <a:sym typeface="Calibri"/>
              </a:rPr>
              <a:t> 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4020202020204" charset="0"/>
                <a:cs typeface="Open Sans" panose="020B0604020202020204" charset="0"/>
                <a:sym typeface="Calibri"/>
              </a:rPr>
              <a:t>506(c)</a:t>
            </a:r>
            <a:endParaRPr lang="en-US" sz="3200" dirty="0">
              <a:solidFill>
                <a:schemeClr val="tx1"/>
              </a:solidFill>
              <a:latin typeface="Calibri" panose="020F0502020204030204" pitchFamily="34" charset="0"/>
              <a:ea typeface="Open Sans" panose="020B0604020202020204" charset="0"/>
              <a:cs typeface="Open Sans" panose="020B0604020202020204" charset="0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156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156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Shape 289"/>
          <p:cNvSpPr/>
          <p:nvPr/>
        </p:nvSpPr>
        <p:spPr>
          <a:xfrm>
            <a:off x="5745557" y="3562875"/>
            <a:ext cx="1073788" cy="1075002"/>
          </a:xfrm>
          <a:custGeom>
            <a:avLst/>
            <a:gdLst/>
            <a:ahLst/>
            <a:cxnLst/>
            <a:rect l="0" t="0" r="0" b="0"/>
            <a:pathLst>
              <a:path w="952" h="952" extrusionOk="0">
                <a:moveTo>
                  <a:pt x="476" y="0"/>
                </a:moveTo>
                <a:cubicBezTo>
                  <a:pt x="213" y="0"/>
                  <a:pt x="0" y="213"/>
                  <a:pt x="0" y="476"/>
                </a:cubicBezTo>
                <a:cubicBezTo>
                  <a:pt x="0" y="739"/>
                  <a:pt x="213" y="952"/>
                  <a:pt x="476" y="952"/>
                </a:cubicBezTo>
                <a:cubicBezTo>
                  <a:pt x="739" y="952"/>
                  <a:pt x="952" y="739"/>
                  <a:pt x="952" y="476"/>
                </a:cubicBezTo>
                <a:cubicBezTo>
                  <a:pt x="952" y="213"/>
                  <a:pt x="739" y="0"/>
                  <a:pt x="476" y="0"/>
                </a:cubicBezTo>
                <a:close/>
                <a:moveTo>
                  <a:pt x="476" y="945"/>
                </a:moveTo>
                <a:cubicBezTo>
                  <a:pt x="217" y="945"/>
                  <a:pt x="7" y="735"/>
                  <a:pt x="7" y="476"/>
                </a:cubicBezTo>
                <a:cubicBezTo>
                  <a:pt x="7" y="217"/>
                  <a:pt x="217" y="7"/>
                  <a:pt x="476" y="7"/>
                </a:cubicBezTo>
                <a:cubicBezTo>
                  <a:pt x="735" y="7"/>
                  <a:pt x="945" y="217"/>
                  <a:pt x="945" y="476"/>
                </a:cubicBezTo>
                <a:cubicBezTo>
                  <a:pt x="945" y="735"/>
                  <a:pt x="735" y="945"/>
                  <a:pt x="476" y="94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lang="en-US" sz="6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lang="en-US" sz="6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6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r>
              <a:rPr lang="en-US" sz="3200" b="0" i="0" u="none" strike="noStrike" cap="none" baseline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CF</a:t>
            </a:r>
            <a:endParaRPr sz="3200" b="0" i="0" u="none" strike="noStrike" cap="none" baseline="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Open Sans"/>
              <a:buNone/>
            </a:pPr>
            <a:r>
              <a:rPr lang="en-US" sz="3111" b="0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The </a:t>
            </a:r>
            <a:r>
              <a:rPr lang="en-US" sz="3111" b="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Breakdown </a:t>
            </a:r>
            <a:r>
              <a:rPr lang="en-US" sz="3111" i="0" u="none" strike="noStrike" cap="none" baseline="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of</a:t>
            </a:r>
            <a:r>
              <a:rPr lang="en-US" sz="3111" i="0" u="none" strike="noStrike" cap="none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the Rules</a:t>
            </a:r>
            <a:endParaRPr lang="en-US" sz="3111" b="0" i="0" u="none" strike="noStrike" cap="none" baseline="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0" name="Shape 34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889" b="0" i="0" u="none" strike="noStrike" cap="none" baseline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fld>
            <a:endParaRPr lang="en-US" sz="889" b="0" i="0" u="none" strike="noStrike" cap="none" baseline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1" name="Shape 341"/>
          <p:cNvSpPr/>
          <p:nvPr/>
        </p:nvSpPr>
        <p:spPr>
          <a:xfrm>
            <a:off x="691327" y="2191282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Shape 342"/>
          <p:cNvSpPr/>
          <p:nvPr/>
        </p:nvSpPr>
        <p:spPr>
          <a:xfrm>
            <a:off x="691327" y="2740530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Shape 343"/>
          <p:cNvSpPr/>
          <p:nvPr/>
        </p:nvSpPr>
        <p:spPr>
          <a:xfrm>
            <a:off x="691327" y="3324321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Shape 344"/>
          <p:cNvSpPr/>
          <p:nvPr/>
        </p:nvSpPr>
        <p:spPr>
          <a:xfrm>
            <a:off x="-1239949" y="3916728"/>
            <a:ext cx="8772899" cy="31157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Shape 345"/>
          <p:cNvSpPr/>
          <p:nvPr/>
        </p:nvSpPr>
        <p:spPr>
          <a:xfrm>
            <a:off x="691327" y="4202851"/>
            <a:ext cx="8772899" cy="5079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Shape 346"/>
          <p:cNvSpPr/>
          <p:nvPr/>
        </p:nvSpPr>
        <p:spPr>
          <a:xfrm>
            <a:off x="5129294" y="1838515"/>
            <a:ext cx="1290236" cy="3183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Shape 347"/>
          <p:cNvSpPr/>
          <p:nvPr/>
        </p:nvSpPr>
        <p:spPr>
          <a:xfrm>
            <a:off x="6213028" y="1838515"/>
            <a:ext cx="1083732" cy="31834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Shape 348"/>
          <p:cNvSpPr/>
          <p:nvPr/>
        </p:nvSpPr>
        <p:spPr>
          <a:xfrm>
            <a:off x="7296760" y="1838515"/>
            <a:ext cx="1083732" cy="31834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Shape 349"/>
          <p:cNvSpPr/>
          <p:nvPr/>
        </p:nvSpPr>
        <p:spPr>
          <a:xfrm>
            <a:off x="8380495" y="1838515"/>
            <a:ext cx="1083732" cy="3183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Shape 350"/>
          <p:cNvSpPr/>
          <p:nvPr/>
        </p:nvSpPr>
        <p:spPr>
          <a:xfrm flipH="1">
            <a:off x="1035946" y="1946641"/>
            <a:ext cx="50798" cy="25770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5587868" y="223255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Shape 355"/>
          <p:cNvSpPr/>
          <p:nvPr/>
        </p:nvSpPr>
        <p:spPr>
          <a:xfrm>
            <a:off x="790867" y="3715650"/>
            <a:ext cx="138333" cy="138333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66" y="0"/>
                </a:moveTo>
                <a:cubicBezTo>
                  <a:pt x="60" y="11"/>
                  <a:pt x="53" y="25"/>
                  <a:pt x="53" y="25"/>
                </a:cubicBezTo>
                <a:cubicBezTo>
                  <a:pt x="77" y="50"/>
                  <a:pt x="77" y="50"/>
                  <a:pt x="77" y="50"/>
                </a:cubicBezTo>
                <a:cubicBezTo>
                  <a:pt x="77" y="50"/>
                  <a:pt x="91" y="42"/>
                  <a:pt x="103" y="37"/>
                </a:cubicBezTo>
                <a:cubicBezTo>
                  <a:pt x="66" y="0"/>
                  <a:pt x="66" y="0"/>
                  <a:pt x="66" y="0"/>
                </a:cubicBezTo>
                <a:close/>
                <a:moveTo>
                  <a:pt x="48" y="37"/>
                </a:moveTo>
                <a:cubicBezTo>
                  <a:pt x="65" y="54"/>
                  <a:pt x="65" y="54"/>
                  <a:pt x="65" y="54"/>
                </a:cubicBezTo>
                <a:cubicBezTo>
                  <a:pt x="47" y="88"/>
                  <a:pt x="47" y="88"/>
                  <a:pt x="47" y="88"/>
                </a:cubicBezTo>
                <a:cubicBezTo>
                  <a:pt x="47" y="88"/>
                  <a:pt x="24" y="94"/>
                  <a:pt x="10" y="103"/>
                </a:cubicBezTo>
                <a:cubicBezTo>
                  <a:pt x="6" y="99"/>
                  <a:pt x="6" y="99"/>
                  <a:pt x="6" y="99"/>
                </a:cubicBezTo>
                <a:cubicBezTo>
                  <a:pt x="23" y="82"/>
                  <a:pt x="23" y="82"/>
                  <a:pt x="23" y="82"/>
                </a:cubicBezTo>
                <a:cubicBezTo>
                  <a:pt x="25" y="81"/>
                  <a:pt x="27" y="80"/>
                  <a:pt x="29" y="80"/>
                </a:cubicBezTo>
                <a:cubicBezTo>
                  <a:pt x="30" y="80"/>
                  <a:pt x="31" y="79"/>
                  <a:pt x="32" y="78"/>
                </a:cubicBezTo>
                <a:cubicBezTo>
                  <a:pt x="34" y="76"/>
                  <a:pt x="34" y="72"/>
                  <a:pt x="32" y="70"/>
                </a:cubicBezTo>
                <a:cubicBezTo>
                  <a:pt x="30" y="68"/>
                  <a:pt x="26" y="68"/>
                  <a:pt x="24" y="70"/>
                </a:cubicBezTo>
                <a:cubicBezTo>
                  <a:pt x="23" y="71"/>
                  <a:pt x="23" y="72"/>
                  <a:pt x="23" y="74"/>
                </a:cubicBezTo>
                <a:cubicBezTo>
                  <a:pt x="23" y="76"/>
                  <a:pt x="22" y="78"/>
                  <a:pt x="20" y="79"/>
                </a:cubicBezTo>
                <a:cubicBezTo>
                  <a:pt x="3" y="96"/>
                  <a:pt x="3" y="96"/>
                  <a:pt x="3" y="96"/>
                </a:cubicBezTo>
                <a:cubicBezTo>
                  <a:pt x="0" y="93"/>
                  <a:pt x="0" y="93"/>
                  <a:pt x="0" y="93"/>
                </a:cubicBezTo>
                <a:cubicBezTo>
                  <a:pt x="9" y="78"/>
                  <a:pt x="15" y="56"/>
                  <a:pt x="15" y="56"/>
                </a:cubicBezTo>
                <a:lnTo>
                  <a:pt x="48" y="3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x="795481" y="2549566"/>
            <a:ext cx="138333" cy="138333"/>
          </a:xfrm>
          <a:custGeom>
            <a:avLst/>
            <a:gdLst/>
            <a:ahLst/>
            <a:cxnLst/>
            <a:rect l="0" t="0" r="0" b="0"/>
            <a:pathLst>
              <a:path w="103" h="103" extrusionOk="0">
                <a:moveTo>
                  <a:pt x="52" y="72"/>
                </a:moveTo>
                <a:cubicBezTo>
                  <a:pt x="41" y="72"/>
                  <a:pt x="32" y="63"/>
                  <a:pt x="32" y="51"/>
                </a:cubicBezTo>
                <a:cubicBezTo>
                  <a:pt x="32" y="40"/>
                  <a:pt x="41" y="31"/>
                  <a:pt x="52" y="31"/>
                </a:cubicBezTo>
                <a:cubicBezTo>
                  <a:pt x="63" y="31"/>
                  <a:pt x="72" y="40"/>
                  <a:pt x="72" y="51"/>
                </a:cubicBezTo>
                <a:cubicBezTo>
                  <a:pt x="72" y="63"/>
                  <a:pt x="63" y="72"/>
                  <a:pt x="52" y="72"/>
                </a:cubicBezTo>
                <a:close/>
                <a:moveTo>
                  <a:pt x="103" y="57"/>
                </a:moveTo>
                <a:cubicBezTo>
                  <a:pt x="103" y="46"/>
                  <a:pt x="103" y="46"/>
                  <a:pt x="103" y="46"/>
                </a:cubicBezTo>
                <a:cubicBezTo>
                  <a:pt x="93" y="43"/>
                  <a:pt x="93" y="43"/>
                  <a:pt x="93" y="43"/>
                </a:cubicBezTo>
                <a:cubicBezTo>
                  <a:pt x="92" y="41"/>
                  <a:pt x="92" y="40"/>
                  <a:pt x="91" y="38"/>
                </a:cubicBezTo>
                <a:cubicBezTo>
                  <a:pt x="99" y="31"/>
                  <a:pt x="99" y="31"/>
                  <a:pt x="99" y="31"/>
                </a:cubicBezTo>
                <a:cubicBezTo>
                  <a:pt x="94" y="21"/>
                  <a:pt x="94" y="21"/>
                  <a:pt x="94" y="21"/>
                </a:cubicBezTo>
                <a:cubicBezTo>
                  <a:pt x="83" y="24"/>
                  <a:pt x="83" y="24"/>
                  <a:pt x="83" y="24"/>
                </a:cubicBezTo>
                <a:cubicBezTo>
                  <a:pt x="82" y="23"/>
                  <a:pt x="81" y="21"/>
                  <a:pt x="79" y="20"/>
                </a:cubicBezTo>
                <a:cubicBezTo>
                  <a:pt x="82" y="10"/>
                  <a:pt x="82" y="10"/>
                  <a:pt x="82" y="10"/>
                </a:cubicBezTo>
                <a:cubicBezTo>
                  <a:pt x="73" y="4"/>
                  <a:pt x="73" y="4"/>
                  <a:pt x="73" y="4"/>
                </a:cubicBezTo>
                <a:cubicBezTo>
                  <a:pt x="65" y="12"/>
                  <a:pt x="65" y="12"/>
                  <a:pt x="65" y="12"/>
                </a:cubicBezTo>
                <a:cubicBezTo>
                  <a:pt x="63" y="11"/>
                  <a:pt x="62" y="11"/>
                  <a:pt x="60" y="10"/>
                </a:cubicBezTo>
                <a:cubicBezTo>
                  <a:pt x="57" y="0"/>
                  <a:pt x="57" y="0"/>
                  <a:pt x="57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4" y="10"/>
                  <a:pt x="44" y="10"/>
                  <a:pt x="44" y="10"/>
                </a:cubicBezTo>
                <a:cubicBezTo>
                  <a:pt x="42" y="11"/>
                  <a:pt x="40" y="11"/>
                  <a:pt x="38" y="12"/>
                </a:cubicBezTo>
                <a:cubicBezTo>
                  <a:pt x="31" y="4"/>
                  <a:pt x="31" y="4"/>
                  <a:pt x="31" y="4"/>
                </a:cubicBezTo>
                <a:cubicBezTo>
                  <a:pt x="21" y="10"/>
                  <a:pt x="21" y="10"/>
                  <a:pt x="21" y="10"/>
                </a:cubicBezTo>
                <a:cubicBezTo>
                  <a:pt x="24" y="20"/>
                  <a:pt x="24" y="20"/>
                  <a:pt x="24" y="20"/>
                </a:cubicBezTo>
                <a:cubicBezTo>
                  <a:pt x="23" y="21"/>
                  <a:pt x="22" y="23"/>
                  <a:pt x="20" y="24"/>
                </a:cubicBezTo>
                <a:cubicBezTo>
                  <a:pt x="10" y="21"/>
                  <a:pt x="10" y="21"/>
                  <a:pt x="10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40"/>
                  <a:pt x="11" y="41"/>
                  <a:pt x="11" y="43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7"/>
                  <a:pt x="0" y="57"/>
                  <a:pt x="0" y="57"/>
                </a:cubicBezTo>
                <a:cubicBezTo>
                  <a:pt x="11" y="60"/>
                  <a:pt x="11" y="60"/>
                  <a:pt x="11" y="60"/>
                </a:cubicBezTo>
                <a:cubicBezTo>
                  <a:pt x="11" y="61"/>
                  <a:pt x="12" y="63"/>
                  <a:pt x="12" y="65"/>
                </a:cubicBezTo>
                <a:cubicBezTo>
                  <a:pt x="4" y="72"/>
                  <a:pt x="4" y="72"/>
                  <a:pt x="4" y="72"/>
                </a:cubicBezTo>
                <a:cubicBezTo>
                  <a:pt x="10" y="82"/>
                  <a:pt x="10" y="82"/>
                  <a:pt x="10" y="82"/>
                </a:cubicBezTo>
                <a:cubicBezTo>
                  <a:pt x="20" y="79"/>
                  <a:pt x="20" y="79"/>
                  <a:pt x="20" y="79"/>
                </a:cubicBezTo>
                <a:cubicBezTo>
                  <a:pt x="22" y="80"/>
                  <a:pt x="23" y="82"/>
                  <a:pt x="24" y="83"/>
                </a:cubicBezTo>
                <a:cubicBezTo>
                  <a:pt x="21" y="93"/>
                  <a:pt x="21" y="93"/>
                  <a:pt x="21" y="93"/>
                </a:cubicBezTo>
                <a:cubicBezTo>
                  <a:pt x="31" y="99"/>
                  <a:pt x="31" y="99"/>
                  <a:pt x="31" y="99"/>
                </a:cubicBezTo>
                <a:cubicBezTo>
                  <a:pt x="38" y="91"/>
                  <a:pt x="38" y="91"/>
                  <a:pt x="38" y="91"/>
                </a:cubicBezTo>
                <a:cubicBezTo>
                  <a:pt x="40" y="92"/>
                  <a:pt x="42" y="92"/>
                  <a:pt x="44" y="92"/>
                </a:cubicBezTo>
                <a:cubicBezTo>
                  <a:pt x="46" y="103"/>
                  <a:pt x="46" y="103"/>
                  <a:pt x="46" y="103"/>
                </a:cubicBezTo>
                <a:cubicBezTo>
                  <a:pt x="57" y="103"/>
                  <a:pt x="57" y="103"/>
                  <a:pt x="57" y="103"/>
                </a:cubicBezTo>
                <a:cubicBezTo>
                  <a:pt x="60" y="92"/>
                  <a:pt x="60" y="92"/>
                  <a:pt x="60" y="92"/>
                </a:cubicBezTo>
                <a:cubicBezTo>
                  <a:pt x="62" y="92"/>
                  <a:pt x="63" y="92"/>
                  <a:pt x="65" y="91"/>
                </a:cubicBezTo>
                <a:cubicBezTo>
                  <a:pt x="73" y="99"/>
                  <a:pt x="73" y="99"/>
                  <a:pt x="73" y="99"/>
                </a:cubicBezTo>
                <a:cubicBezTo>
                  <a:pt x="82" y="93"/>
                  <a:pt x="82" y="93"/>
                  <a:pt x="82" y="93"/>
                </a:cubicBezTo>
                <a:cubicBezTo>
                  <a:pt x="79" y="83"/>
                  <a:pt x="79" y="83"/>
                  <a:pt x="79" y="83"/>
                </a:cubicBezTo>
                <a:cubicBezTo>
                  <a:pt x="81" y="82"/>
                  <a:pt x="82" y="80"/>
                  <a:pt x="83" y="79"/>
                </a:cubicBezTo>
                <a:cubicBezTo>
                  <a:pt x="94" y="82"/>
                  <a:pt x="94" y="82"/>
                  <a:pt x="94" y="82"/>
                </a:cubicBezTo>
                <a:cubicBezTo>
                  <a:pt x="99" y="72"/>
                  <a:pt x="99" y="72"/>
                  <a:pt x="99" y="72"/>
                </a:cubicBezTo>
                <a:cubicBezTo>
                  <a:pt x="91" y="65"/>
                  <a:pt x="91" y="65"/>
                  <a:pt x="91" y="65"/>
                </a:cubicBezTo>
                <a:cubicBezTo>
                  <a:pt x="92" y="63"/>
                  <a:pt x="92" y="61"/>
                  <a:pt x="93" y="60"/>
                </a:cubicBezTo>
                <a:lnTo>
                  <a:pt x="103" y="5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Shape 357"/>
          <p:cNvSpPr/>
          <p:nvPr/>
        </p:nvSpPr>
        <p:spPr>
          <a:xfrm>
            <a:off x="795481" y="3998280"/>
            <a:ext cx="138332" cy="138333"/>
          </a:xfrm>
          <a:custGeom>
            <a:avLst/>
            <a:gdLst/>
            <a:ahLst/>
            <a:cxnLst/>
            <a:rect l="0" t="0" r="0" b="0"/>
            <a:pathLst>
              <a:path w="102" h="103" extrusionOk="0">
                <a:moveTo>
                  <a:pt x="58" y="45"/>
                </a:moveTo>
                <a:cubicBezTo>
                  <a:pt x="46" y="45"/>
                  <a:pt x="46" y="45"/>
                  <a:pt x="46" y="45"/>
                </a:cubicBezTo>
                <a:cubicBezTo>
                  <a:pt x="46" y="57"/>
                  <a:pt x="46" y="57"/>
                  <a:pt x="46" y="57"/>
                </a:cubicBezTo>
                <a:cubicBezTo>
                  <a:pt x="37" y="57"/>
                  <a:pt x="37" y="57"/>
                  <a:pt x="37" y="57"/>
                </a:cubicBezTo>
                <a:cubicBezTo>
                  <a:pt x="37" y="45"/>
                  <a:pt x="37" y="45"/>
                  <a:pt x="37" y="45"/>
                </a:cubicBezTo>
                <a:cubicBezTo>
                  <a:pt x="25" y="45"/>
                  <a:pt x="25" y="45"/>
                  <a:pt x="25" y="45"/>
                </a:cubicBezTo>
                <a:cubicBezTo>
                  <a:pt x="25" y="36"/>
                  <a:pt x="25" y="36"/>
                  <a:pt x="25" y="36"/>
                </a:cubicBezTo>
                <a:cubicBezTo>
                  <a:pt x="37" y="36"/>
                  <a:pt x="37" y="36"/>
                  <a:pt x="37" y="36"/>
                </a:cubicBezTo>
                <a:cubicBezTo>
                  <a:pt x="37" y="24"/>
                  <a:pt x="37" y="24"/>
                  <a:pt x="37" y="24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36"/>
                  <a:pt x="46" y="36"/>
                  <a:pt x="46" y="36"/>
                </a:cubicBezTo>
                <a:cubicBezTo>
                  <a:pt x="58" y="36"/>
                  <a:pt x="58" y="36"/>
                  <a:pt x="58" y="36"/>
                </a:cubicBezTo>
                <a:lnTo>
                  <a:pt x="58" y="45"/>
                </a:lnTo>
                <a:close/>
                <a:moveTo>
                  <a:pt x="11" y="41"/>
                </a:moveTo>
                <a:cubicBezTo>
                  <a:pt x="11" y="24"/>
                  <a:pt x="25" y="11"/>
                  <a:pt x="41" y="11"/>
                </a:cubicBezTo>
                <a:cubicBezTo>
                  <a:pt x="57" y="11"/>
                  <a:pt x="70" y="24"/>
                  <a:pt x="70" y="41"/>
                </a:cubicBezTo>
                <a:cubicBezTo>
                  <a:pt x="70" y="57"/>
                  <a:pt x="57" y="70"/>
                  <a:pt x="41" y="70"/>
                </a:cubicBezTo>
                <a:cubicBezTo>
                  <a:pt x="25" y="70"/>
                  <a:pt x="11" y="57"/>
                  <a:pt x="11" y="41"/>
                </a:cubicBezTo>
                <a:close/>
                <a:moveTo>
                  <a:pt x="102" y="90"/>
                </a:moveTo>
                <a:cubicBezTo>
                  <a:pt x="75" y="62"/>
                  <a:pt x="75" y="62"/>
                  <a:pt x="75" y="62"/>
                </a:cubicBezTo>
                <a:cubicBezTo>
                  <a:pt x="79" y="56"/>
                  <a:pt x="82" y="49"/>
                  <a:pt x="82" y="41"/>
                </a:cubicBezTo>
                <a:cubicBezTo>
                  <a:pt x="82" y="18"/>
                  <a:pt x="63" y="0"/>
                  <a:pt x="41" y="0"/>
                </a:cubicBezTo>
                <a:cubicBezTo>
                  <a:pt x="18" y="0"/>
                  <a:pt x="0" y="18"/>
                  <a:pt x="0" y="41"/>
                </a:cubicBezTo>
                <a:cubicBezTo>
                  <a:pt x="0" y="63"/>
                  <a:pt x="18" y="81"/>
                  <a:pt x="41" y="81"/>
                </a:cubicBezTo>
                <a:cubicBezTo>
                  <a:pt x="48" y="81"/>
                  <a:pt x="56" y="79"/>
                  <a:pt x="62" y="75"/>
                </a:cubicBezTo>
                <a:cubicBezTo>
                  <a:pt x="89" y="103"/>
                  <a:pt x="89" y="103"/>
                  <a:pt x="89" y="103"/>
                </a:cubicBezTo>
                <a:lnTo>
                  <a:pt x="102" y="9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Shape 358"/>
          <p:cNvSpPr/>
          <p:nvPr/>
        </p:nvSpPr>
        <p:spPr>
          <a:xfrm>
            <a:off x="795481" y="2815993"/>
            <a:ext cx="138333" cy="130428"/>
          </a:xfrm>
          <a:custGeom>
            <a:avLst/>
            <a:gdLst/>
            <a:ahLst/>
            <a:cxnLst/>
            <a:rect l="0" t="0" r="0" b="0"/>
            <a:pathLst>
              <a:path w="103" h="99" extrusionOk="0">
                <a:moveTo>
                  <a:pt x="62" y="67"/>
                </a:moveTo>
                <a:cubicBezTo>
                  <a:pt x="61" y="66"/>
                  <a:pt x="59" y="66"/>
                  <a:pt x="58" y="66"/>
                </a:cubicBezTo>
                <a:cubicBezTo>
                  <a:pt x="57" y="67"/>
                  <a:pt x="57" y="69"/>
                  <a:pt x="57" y="70"/>
                </a:cubicBezTo>
                <a:cubicBezTo>
                  <a:pt x="60" y="74"/>
                  <a:pt x="63" y="77"/>
                  <a:pt x="68" y="80"/>
                </a:cubicBezTo>
                <a:cubicBezTo>
                  <a:pt x="68" y="80"/>
                  <a:pt x="69" y="80"/>
                  <a:pt x="70" y="80"/>
                </a:cubicBezTo>
                <a:cubicBezTo>
                  <a:pt x="70" y="80"/>
                  <a:pt x="70" y="80"/>
                  <a:pt x="70" y="80"/>
                </a:cubicBezTo>
                <a:cubicBezTo>
                  <a:pt x="71" y="79"/>
                  <a:pt x="71" y="78"/>
                  <a:pt x="71" y="78"/>
                </a:cubicBezTo>
                <a:cubicBezTo>
                  <a:pt x="71" y="77"/>
                  <a:pt x="71" y="76"/>
                  <a:pt x="70" y="75"/>
                </a:cubicBezTo>
                <a:cubicBezTo>
                  <a:pt x="66" y="73"/>
                  <a:pt x="63" y="70"/>
                  <a:pt x="62" y="67"/>
                </a:cubicBezTo>
                <a:close/>
                <a:moveTo>
                  <a:pt x="22" y="33"/>
                </a:moveTo>
                <a:cubicBezTo>
                  <a:pt x="23" y="34"/>
                  <a:pt x="24" y="34"/>
                  <a:pt x="25" y="33"/>
                </a:cubicBezTo>
                <a:cubicBezTo>
                  <a:pt x="25" y="32"/>
                  <a:pt x="26" y="31"/>
                  <a:pt x="26" y="31"/>
                </a:cubicBezTo>
                <a:cubicBezTo>
                  <a:pt x="32" y="22"/>
                  <a:pt x="42" y="18"/>
                  <a:pt x="54" y="20"/>
                </a:cubicBezTo>
                <a:cubicBezTo>
                  <a:pt x="64" y="21"/>
                  <a:pt x="73" y="27"/>
                  <a:pt x="76" y="35"/>
                </a:cubicBezTo>
                <a:cubicBezTo>
                  <a:pt x="79" y="43"/>
                  <a:pt x="78" y="49"/>
                  <a:pt x="77" y="53"/>
                </a:cubicBezTo>
                <a:cubicBezTo>
                  <a:pt x="76" y="57"/>
                  <a:pt x="76" y="61"/>
                  <a:pt x="78" y="64"/>
                </a:cubicBezTo>
                <a:cubicBezTo>
                  <a:pt x="79" y="65"/>
                  <a:pt x="80" y="66"/>
                  <a:pt x="82" y="66"/>
                </a:cubicBezTo>
                <a:cubicBezTo>
                  <a:pt x="83" y="67"/>
                  <a:pt x="85" y="66"/>
                  <a:pt x="85" y="64"/>
                </a:cubicBezTo>
                <a:cubicBezTo>
                  <a:pt x="85" y="63"/>
                  <a:pt x="84" y="62"/>
                  <a:pt x="83" y="62"/>
                </a:cubicBezTo>
                <a:cubicBezTo>
                  <a:pt x="83" y="61"/>
                  <a:pt x="82" y="61"/>
                  <a:pt x="82" y="61"/>
                </a:cubicBezTo>
                <a:cubicBezTo>
                  <a:pt x="81" y="60"/>
                  <a:pt x="81" y="57"/>
                  <a:pt x="82" y="54"/>
                </a:cubicBezTo>
                <a:cubicBezTo>
                  <a:pt x="83" y="49"/>
                  <a:pt x="84" y="42"/>
                  <a:pt x="81" y="34"/>
                </a:cubicBezTo>
                <a:cubicBezTo>
                  <a:pt x="77" y="24"/>
                  <a:pt x="67" y="17"/>
                  <a:pt x="54" y="15"/>
                </a:cubicBezTo>
                <a:cubicBezTo>
                  <a:pt x="43" y="13"/>
                  <a:pt x="32" y="17"/>
                  <a:pt x="25" y="25"/>
                </a:cubicBezTo>
                <a:cubicBezTo>
                  <a:pt x="23" y="27"/>
                  <a:pt x="22" y="28"/>
                  <a:pt x="21" y="30"/>
                </a:cubicBezTo>
                <a:cubicBezTo>
                  <a:pt x="20" y="32"/>
                  <a:pt x="21" y="33"/>
                  <a:pt x="22" y="33"/>
                </a:cubicBezTo>
                <a:close/>
                <a:moveTo>
                  <a:pt x="47" y="77"/>
                </a:moveTo>
                <a:cubicBezTo>
                  <a:pt x="46" y="77"/>
                  <a:pt x="44" y="78"/>
                  <a:pt x="42" y="79"/>
                </a:cubicBezTo>
                <a:cubicBezTo>
                  <a:pt x="41" y="80"/>
                  <a:pt x="41" y="81"/>
                  <a:pt x="41" y="82"/>
                </a:cubicBezTo>
                <a:cubicBezTo>
                  <a:pt x="41" y="83"/>
                  <a:pt x="42" y="84"/>
                  <a:pt x="43" y="84"/>
                </a:cubicBezTo>
                <a:cubicBezTo>
                  <a:pt x="43" y="84"/>
                  <a:pt x="43" y="84"/>
                  <a:pt x="43" y="84"/>
                </a:cubicBezTo>
                <a:cubicBezTo>
                  <a:pt x="44" y="84"/>
                  <a:pt x="44" y="84"/>
                  <a:pt x="44" y="84"/>
                </a:cubicBezTo>
                <a:cubicBezTo>
                  <a:pt x="46" y="83"/>
                  <a:pt x="47" y="82"/>
                  <a:pt x="48" y="82"/>
                </a:cubicBezTo>
                <a:cubicBezTo>
                  <a:pt x="51" y="80"/>
                  <a:pt x="51" y="80"/>
                  <a:pt x="55" y="82"/>
                </a:cubicBezTo>
                <a:cubicBezTo>
                  <a:pt x="55" y="83"/>
                  <a:pt x="56" y="83"/>
                  <a:pt x="56" y="83"/>
                </a:cubicBezTo>
                <a:cubicBezTo>
                  <a:pt x="57" y="84"/>
                  <a:pt x="57" y="84"/>
                  <a:pt x="58" y="84"/>
                </a:cubicBezTo>
                <a:cubicBezTo>
                  <a:pt x="59" y="83"/>
                  <a:pt x="60" y="83"/>
                  <a:pt x="60" y="82"/>
                </a:cubicBezTo>
                <a:cubicBezTo>
                  <a:pt x="60" y="81"/>
                  <a:pt x="60" y="80"/>
                  <a:pt x="59" y="79"/>
                </a:cubicBezTo>
                <a:cubicBezTo>
                  <a:pt x="57" y="78"/>
                  <a:pt x="56" y="77"/>
                  <a:pt x="56" y="77"/>
                </a:cubicBezTo>
                <a:cubicBezTo>
                  <a:pt x="52" y="74"/>
                  <a:pt x="51" y="74"/>
                  <a:pt x="47" y="77"/>
                </a:cubicBezTo>
                <a:close/>
                <a:moveTo>
                  <a:pt x="80" y="73"/>
                </a:moveTo>
                <a:cubicBezTo>
                  <a:pt x="80" y="73"/>
                  <a:pt x="81" y="72"/>
                  <a:pt x="80" y="71"/>
                </a:cubicBezTo>
                <a:cubicBezTo>
                  <a:pt x="80" y="70"/>
                  <a:pt x="80" y="70"/>
                  <a:pt x="79" y="69"/>
                </a:cubicBezTo>
                <a:cubicBezTo>
                  <a:pt x="77" y="68"/>
                  <a:pt x="74" y="67"/>
                  <a:pt x="72" y="65"/>
                </a:cubicBezTo>
                <a:cubicBezTo>
                  <a:pt x="71" y="62"/>
                  <a:pt x="71" y="58"/>
                  <a:pt x="72" y="54"/>
                </a:cubicBezTo>
                <a:cubicBezTo>
                  <a:pt x="73" y="48"/>
                  <a:pt x="74" y="41"/>
                  <a:pt x="69" y="33"/>
                </a:cubicBezTo>
                <a:cubicBezTo>
                  <a:pt x="66" y="28"/>
                  <a:pt x="60" y="25"/>
                  <a:pt x="53" y="24"/>
                </a:cubicBezTo>
                <a:cubicBezTo>
                  <a:pt x="46" y="23"/>
                  <a:pt x="38" y="25"/>
                  <a:pt x="33" y="30"/>
                </a:cubicBezTo>
                <a:cubicBezTo>
                  <a:pt x="31" y="33"/>
                  <a:pt x="29" y="35"/>
                  <a:pt x="28" y="37"/>
                </a:cubicBezTo>
                <a:cubicBezTo>
                  <a:pt x="26" y="40"/>
                  <a:pt x="25" y="43"/>
                  <a:pt x="20" y="44"/>
                </a:cubicBezTo>
                <a:cubicBezTo>
                  <a:pt x="19" y="45"/>
                  <a:pt x="18" y="45"/>
                  <a:pt x="18" y="46"/>
                </a:cubicBezTo>
                <a:cubicBezTo>
                  <a:pt x="18" y="48"/>
                  <a:pt x="19" y="50"/>
                  <a:pt x="21" y="49"/>
                </a:cubicBezTo>
                <a:cubicBezTo>
                  <a:pt x="28" y="47"/>
                  <a:pt x="30" y="43"/>
                  <a:pt x="32" y="39"/>
                </a:cubicBezTo>
                <a:cubicBezTo>
                  <a:pt x="34" y="37"/>
                  <a:pt x="35" y="36"/>
                  <a:pt x="36" y="34"/>
                </a:cubicBezTo>
                <a:cubicBezTo>
                  <a:pt x="41" y="30"/>
                  <a:pt x="46" y="28"/>
                  <a:pt x="52" y="29"/>
                </a:cubicBezTo>
                <a:cubicBezTo>
                  <a:pt x="58" y="29"/>
                  <a:pt x="62" y="32"/>
                  <a:pt x="65" y="36"/>
                </a:cubicBezTo>
                <a:cubicBezTo>
                  <a:pt x="69" y="42"/>
                  <a:pt x="68" y="48"/>
                  <a:pt x="67" y="53"/>
                </a:cubicBezTo>
                <a:cubicBezTo>
                  <a:pt x="67" y="58"/>
                  <a:pt x="66" y="63"/>
                  <a:pt x="68" y="67"/>
                </a:cubicBezTo>
                <a:cubicBezTo>
                  <a:pt x="70" y="70"/>
                  <a:pt x="73" y="72"/>
                  <a:pt x="77" y="74"/>
                </a:cubicBezTo>
                <a:cubicBezTo>
                  <a:pt x="78" y="74"/>
                  <a:pt x="79" y="74"/>
                  <a:pt x="80" y="73"/>
                </a:cubicBezTo>
                <a:close/>
                <a:moveTo>
                  <a:pt x="21" y="70"/>
                </a:moveTo>
                <a:cubicBezTo>
                  <a:pt x="34" y="67"/>
                  <a:pt x="47" y="59"/>
                  <a:pt x="52" y="47"/>
                </a:cubicBezTo>
                <a:cubicBezTo>
                  <a:pt x="52" y="46"/>
                  <a:pt x="52" y="44"/>
                  <a:pt x="51" y="44"/>
                </a:cubicBezTo>
                <a:cubicBezTo>
                  <a:pt x="49" y="43"/>
                  <a:pt x="48" y="44"/>
                  <a:pt x="47" y="45"/>
                </a:cubicBezTo>
                <a:cubicBezTo>
                  <a:pt x="43" y="55"/>
                  <a:pt x="33" y="62"/>
                  <a:pt x="20" y="65"/>
                </a:cubicBezTo>
                <a:cubicBezTo>
                  <a:pt x="19" y="65"/>
                  <a:pt x="18" y="67"/>
                  <a:pt x="18" y="68"/>
                </a:cubicBezTo>
                <a:cubicBezTo>
                  <a:pt x="19" y="69"/>
                  <a:pt x="20" y="70"/>
                  <a:pt x="21" y="70"/>
                </a:cubicBezTo>
                <a:close/>
                <a:moveTo>
                  <a:pt x="44" y="72"/>
                </a:moveTo>
                <a:cubicBezTo>
                  <a:pt x="40" y="74"/>
                  <a:pt x="35" y="77"/>
                  <a:pt x="30" y="79"/>
                </a:cubicBezTo>
                <a:cubicBezTo>
                  <a:pt x="29" y="79"/>
                  <a:pt x="28" y="79"/>
                  <a:pt x="27" y="78"/>
                </a:cubicBezTo>
                <a:cubicBezTo>
                  <a:pt x="27" y="78"/>
                  <a:pt x="27" y="78"/>
                  <a:pt x="27" y="78"/>
                </a:cubicBezTo>
                <a:cubicBezTo>
                  <a:pt x="27" y="78"/>
                  <a:pt x="26" y="77"/>
                  <a:pt x="26" y="76"/>
                </a:cubicBezTo>
                <a:cubicBezTo>
                  <a:pt x="26" y="75"/>
                  <a:pt x="27" y="74"/>
                  <a:pt x="28" y="74"/>
                </a:cubicBezTo>
                <a:cubicBezTo>
                  <a:pt x="41" y="70"/>
                  <a:pt x="52" y="61"/>
                  <a:pt x="57" y="49"/>
                </a:cubicBezTo>
                <a:cubicBezTo>
                  <a:pt x="60" y="43"/>
                  <a:pt x="55" y="38"/>
                  <a:pt x="49" y="38"/>
                </a:cubicBezTo>
                <a:cubicBezTo>
                  <a:pt x="46" y="38"/>
                  <a:pt x="43" y="40"/>
                  <a:pt x="41" y="44"/>
                </a:cubicBezTo>
                <a:cubicBezTo>
                  <a:pt x="38" y="51"/>
                  <a:pt x="31" y="57"/>
                  <a:pt x="20" y="59"/>
                </a:cubicBezTo>
                <a:cubicBezTo>
                  <a:pt x="19" y="60"/>
                  <a:pt x="17" y="59"/>
                  <a:pt x="17" y="57"/>
                </a:cubicBezTo>
                <a:cubicBezTo>
                  <a:pt x="17" y="56"/>
                  <a:pt x="18" y="55"/>
                  <a:pt x="19" y="55"/>
                </a:cubicBezTo>
                <a:cubicBezTo>
                  <a:pt x="28" y="52"/>
                  <a:pt x="34" y="48"/>
                  <a:pt x="37" y="42"/>
                </a:cubicBezTo>
                <a:cubicBezTo>
                  <a:pt x="38" y="39"/>
                  <a:pt x="40" y="37"/>
                  <a:pt x="42" y="35"/>
                </a:cubicBezTo>
                <a:cubicBezTo>
                  <a:pt x="44" y="34"/>
                  <a:pt x="47" y="33"/>
                  <a:pt x="49" y="33"/>
                </a:cubicBezTo>
                <a:cubicBezTo>
                  <a:pt x="54" y="33"/>
                  <a:pt x="58" y="36"/>
                  <a:pt x="61" y="39"/>
                </a:cubicBezTo>
                <a:cubicBezTo>
                  <a:pt x="63" y="43"/>
                  <a:pt x="63" y="47"/>
                  <a:pt x="62" y="51"/>
                </a:cubicBezTo>
                <a:cubicBezTo>
                  <a:pt x="60" y="55"/>
                  <a:pt x="57" y="59"/>
                  <a:pt x="54" y="63"/>
                </a:cubicBezTo>
                <a:cubicBezTo>
                  <a:pt x="51" y="66"/>
                  <a:pt x="48" y="69"/>
                  <a:pt x="44" y="72"/>
                </a:cubicBezTo>
                <a:close/>
                <a:moveTo>
                  <a:pt x="29" y="99"/>
                </a:moveTo>
                <a:cubicBezTo>
                  <a:pt x="0" y="99"/>
                  <a:pt x="0" y="99"/>
                  <a:pt x="0" y="99"/>
                </a:cubicBezTo>
                <a:cubicBezTo>
                  <a:pt x="0" y="72"/>
                  <a:pt x="0" y="72"/>
                  <a:pt x="0" y="72"/>
                </a:cubicBezTo>
                <a:cubicBezTo>
                  <a:pt x="10" y="72"/>
                  <a:pt x="10" y="72"/>
                  <a:pt x="10" y="72"/>
                </a:cubicBezTo>
                <a:cubicBezTo>
                  <a:pt x="10" y="89"/>
                  <a:pt x="10" y="89"/>
                  <a:pt x="10" y="89"/>
                </a:cubicBezTo>
                <a:cubicBezTo>
                  <a:pt x="29" y="89"/>
                  <a:pt x="29" y="89"/>
                  <a:pt x="29" y="89"/>
                </a:cubicBezTo>
                <a:lnTo>
                  <a:pt x="29" y="99"/>
                </a:lnTo>
                <a:close/>
                <a:moveTo>
                  <a:pt x="103" y="72"/>
                </a:moveTo>
                <a:cubicBezTo>
                  <a:pt x="103" y="99"/>
                  <a:pt x="103" y="99"/>
                  <a:pt x="103" y="99"/>
                </a:cubicBezTo>
                <a:cubicBezTo>
                  <a:pt x="74" y="99"/>
                  <a:pt x="74" y="99"/>
                  <a:pt x="74" y="99"/>
                </a:cubicBezTo>
                <a:cubicBezTo>
                  <a:pt x="74" y="89"/>
                  <a:pt x="74" y="89"/>
                  <a:pt x="74" y="89"/>
                </a:cubicBezTo>
                <a:cubicBezTo>
                  <a:pt x="93" y="89"/>
                  <a:pt x="93" y="89"/>
                  <a:pt x="93" y="89"/>
                </a:cubicBezTo>
                <a:cubicBezTo>
                  <a:pt x="93" y="72"/>
                  <a:pt x="93" y="72"/>
                  <a:pt x="93" y="72"/>
                </a:cubicBezTo>
                <a:lnTo>
                  <a:pt x="103" y="72"/>
                </a:lnTo>
                <a:close/>
                <a:moveTo>
                  <a:pt x="74" y="0"/>
                </a:moveTo>
                <a:cubicBezTo>
                  <a:pt x="103" y="0"/>
                  <a:pt x="103" y="0"/>
                  <a:pt x="103" y="0"/>
                </a:cubicBezTo>
                <a:cubicBezTo>
                  <a:pt x="103" y="27"/>
                  <a:pt x="103" y="27"/>
                  <a:pt x="103" y="27"/>
                </a:cubicBezTo>
                <a:cubicBezTo>
                  <a:pt x="93" y="27"/>
                  <a:pt x="93" y="27"/>
                  <a:pt x="93" y="27"/>
                </a:cubicBezTo>
                <a:cubicBezTo>
                  <a:pt x="93" y="10"/>
                  <a:pt x="93" y="10"/>
                  <a:pt x="93" y="10"/>
                </a:cubicBezTo>
                <a:cubicBezTo>
                  <a:pt x="74" y="10"/>
                  <a:pt x="74" y="10"/>
                  <a:pt x="74" y="10"/>
                </a:cubicBezTo>
                <a:lnTo>
                  <a:pt x="74" y="0"/>
                </a:lnTo>
                <a:close/>
                <a:moveTo>
                  <a:pt x="0" y="27"/>
                </a:moveTo>
                <a:cubicBezTo>
                  <a:pt x="0" y="0"/>
                  <a:pt x="0" y="0"/>
                  <a:pt x="0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10"/>
                  <a:pt x="29" y="10"/>
                  <a:pt x="29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27"/>
                  <a:pt x="10" y="27"/>
                  <a:pt x="10" y="27"/>
                </a:cubicBezTo>
                <a:lnTo>
                  <a:pt x="0" y="2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Shape 359"/>
          <p:cNvSpPr/>
          <p:nvPr/>
        </p:nvSpPr>
        <p:spPr>
          <a:xfrm>
            <a:off x="803385" y="3420051"/>
            <a:ext cx="122524" cy="138333"/>
          </a:xfrm>
          <a:custGeom>
            <a:avLst/>
            <a:gdLst/>
            <a:ahLst/>
            <a:cxnLst/>
            <a:rect l="0" t="0" r="0" b="0"/>
            <a:pathLst>
              <a:path w="91" h="103" extrusionOk="0">
                <a:moveTo>
                  <a:pt x="46" y="72"/>
                </a:moveTo>
                <a:cubicBezTo>
                  <a:pt x="44" y="72"/>
                  <a:pt x="41" y="73"/>
                  <a:pt x="39" y="73"/>
                </a:cubicBezTo>
                <a:cubicBezTo>
                  <a:pt x="28" y="73"/>
                  <a:pt x="18" y="67"/>
                  <a:pt x="13" y="58"/>
                </a:cubicBezTo>
                <a:cubicBezTo>
                  <a:pt x="8" y="49"/>
                  <a:pt x="8" y="37"/>
                  <a:pt x="13" y="28"/>
                </a:cubicBezTo>
                <a:cubicBezTo>
                  <a:pt x="15" y="24"/>
                  <a:pt x="18" y="21"/>
                  <a:pt x="22" y="19"/>
                </a:cubicBezTo>
                <a:cubicBezTo>
                  <a:pt x="17" y="12"/>
                  <a:pt x="17" y="12"/>
                  <a:pt x="17" y="12"/>
                </a:cubicBezTo>
                <a:cubicBezTo>
                  <a:pt x="13" y="15"/>
                  <a:pt x="9" y="19"/>
                  <a:pt x="6" y="24"/>
                </a:cubicBezTo>
                <a:cubicBezTo>
                  <a:pt x="0" y="36"/>
                  <a:pt x="0" y="50"/>
                  <a:pt x="6" y="62"/>
                </a:cubicBezTo>
                <a:cubicBezTo>
                  <a:pt x="13" y="73"/>
                  <a:pt x="25" y="81"/>
                  <a:pt x="39" y="81"/>
                </a:cubicBezTo>
                <a:cubicBezTo>
                  <a:pt x="41" y="81"/>
                  <a:pt x="44" y="80"/>
                  <a:pt x="46" y="80"/>
                </a:cubicBezTo>
                <a:lnTo>
                  <a:pt x="46" y="72"/>
                </a:lnTo>
                <a:close/>
                <a:moveTo>
                  <a:pt x="46" y="0"/>
                </a:moveTo>
                <a:cubicBezTo>
                  <a:pt x="32" y="0"/>
                  <a:pt x="32" y="0"/>
                  <a:pt x="32" y="0"/>
                </a:cubicBezTo>
                <a:cubicBezTo>
                  <a:pt x="32" y="36"/>
                  <a:pt x="32" y="36"/>
                  <a:pt x="32" y="36"/>
                </a:cubicBezTo>
                <a:cubicBezTo>
                  <a:pt x="46" y="36"/>
                  <a:pt x="46" y="36"/>
                  <a:pt x="46" y="36"/>
                </a:cubicBezTo>
                <a:lnTo>
                  <a:pt x="46" y="0"/>
                </a:lnTo>
                <a:close/>
                <a:moveTo>
                  <a:pt x="64" y="28"/>
                </a:moveTo>
                <a:cubicBezTo>
                  <a:pt x="68" y="34"/>
                  <a:pt x="69" y="41"/>
                  <a:pt x="68" y="48"/>
                </a:cubicBezTo>
                <a:cubicBezTo>
                  <a:pt x="75" y="53"/>
                  <a:pt x="75" y="53"/>
                  <a:pt x="75" y="53"/>
                </a:cubicBezTo>
                <a:cubicBezTo>
                  <a:pt x="78" y="44"/>
                  <a:pt x="77" y="33"/>
                  <a:pt x="71" y="24"/>
                </a:cubicBezTo>
                <a:cubicBezTo>
                  <a:pt x="69" y="19"/>
                  <a:pt x="65" y="15"/>
                  <a:pt x="60" y="12"/>
                </a:cubicBezTo>
                <a:cubicBezTo>
                  <a:pt x="56" y="19"/>
                  <a:pt x="56" y="19"/>
                  <a:pt x="56" y="19"/>
                </a:cubicBezTo>
                <a:cubicBezTo>
                  <a:pt x="59" y="21"/>
                  <a:pt x="62" y="24"/>
                  <a:pt x="64" y="28"/>
                </a:cubicBezTo>
                <a:close/>
                <a:moveTo>
                  <a:pt x="53" y="44"/>
                </a:moveTo>
                <a:cubicBezTo>
                  <a:pt x="91" y="74"/>
                  <a:pt x="91" y="74"/>
                  <a:pt x="91" y="74"/>
                </a:cubicBezTo>
                <a:cubicBezTo>
                  <a:pt x="75" y="76"/>
                  <a:pt x="75" y="76"/>
                  <a:pt x="75" y="76"/>
                </a:cubicBezTo>
                <a:cubicBezTo>
                  <a:pt x="85" y="98"/>
                  <a:pt x="85" y="98"/>
                  <a:pt x="85" y="98"/>
                </a:cubicBezTo>
                <a:cubicBezTo>
                  <a:pt x="75" y="103"/>
                  <a:pt x="75" y="103"/>
                  <a:pt x="75" y="103"/>
                </a:cubicBezTo>
                <a:cubicBezTo>
                  <a:pt x="65" y="81"/>
                  <a:pt x="65" y="81"/>
                  <a:pt x="65" y="81"/>
                </a:cubicBezTo>
                <a:cubicBezTo>
                  <a:pt x="53" y="92"/>
                  <a:pt x="53" y="92"/>
                  <a:pt x="53" y="92"/>
                </a:cubicBezTo>
                <a:cubicBezTo>
                  <a:pt x="53" y="44"/>
                  <a:pt x="53" y="44"/>
                  <a:pt x="53" y="4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Shape 360"/>
          <p:cNvSpPr/>
          <p:nvPr/>
        </p:nvSpPr>
        <p:spPr>
          <a:xfrm>
            <a:off x="770759" y="2270948"/>
            <a:ext cx="134380" cy="138333"/>
          </a:xfrm>
          <a:custGeom>
            <a:avLst/>
            <a:gdLst/>
            <a:ahLst/>
            <a:cxnLst/>
            <a:rect l="0" t="0" r="0" b="0"/>
            <a:pathLst>
              <a:path w="103" h="104" extrusionOk="0">
                <a:moveTo>
                  <a:pt x="66" y="15"/>
                </a:moveTo>
                <a:cubicBezTo>
                  <a:pt x="71" y="11"/>
                  <a:pt x="71" y="11"/>
                  <a:pt x="71" y="11"/>
                </a:cubicBezTo>
                <a:cubicBezTo>
                  <a:pt x="72" y="10"/>
                  <a:pt x="75" y="10"/>
                  <a:pt x="76" y="11"/>
                </a:cubicBezTo>
                <a:cubicBezTo>
                  <a:pt x="91" y="26"/>
                  <a:pt x="91" y="26"/>
                  <a:pt x="91" y="26"/>
                </a:cubicBezTo>
                <a:cubicBezTo>
                  <a:pt x="93" y="28"/>
                  <a:pt x="93" y="30"/>
                  <a:pt x="92" y="32"/>
                </a:cubicBezTo>
                <a:cubicBezTo>
                  <a:pt x="88" y="36"/>
                  <a:pt x="88" y="36"/>
                  <a:pt x="88" y="36"/>
                </a:cubicBezTo>
                <a:lnTo>
                  <a:pt x="66" y="15"/>
                </a:lnTo>
                <a:close/>
                <a:moveTo>
                  <a:pt x="76" y="64"/>
                </a:moveTo>
                <a:cubicBezTo>
                  <a:pt x="99" y="36"/>
                  <a:pt x="99" y="36"/>
                  <a:pt x="99" y="36"/>
                </a:cubicBezTo>
                <a:cubicBezTo>
                  <a:pt x="103" y="32"/>
                  <a:pt x="102" y="26"/>
                  <a:pt x="99" y="23"/>
                </a:cubicBezTo>
                <a:cubicBezTo>
                  <a:pt x="80" y="4"/>
                  <a:pt x="80" y="4"/>
                  <a:pt x="80" y="4"/>
                </a:cubicBezTo>
                <a:cubicBezTo>
                  <a:pt x="76" y="0"/>
                  <a:pt x="71" y="0"/>
                  <a:pt x="67" y="3"/>
                </a:cubicBezTo>
                <a:cubicBezTo>
                  <a:pt x="39" y="27"/>
                  <a:pt x="39" y="27"/>
                  <a:pt x="39" y="27"/>
                </a:cubicBezTo>
                <a:cubicBezTo>
                  <a:pt x="34" y="31"/>
                  <a:pt x="34" y="37"/>
                  <a:pt x="38" y="41"/>
                </a:cubicBezTo>
                <a:cubicBezTo>
                  <a:pt x="62" y="65"/>
                  <a:pt x="62" y="65"/>
                  <a:pt x="62" y="65"/>
                </a:cubicBezTo>
                <a:cubicBezTo>
                  <a:pt x="66" y="68"/>
                  <a:pt x="72" y="68"/>
                  <a:pt x="76" y="64"/>
                </a:cubicBezTo>
                <a:close/>
                <a:moveTo>
                  <a:pt x="53" y="66"/>
                </a:moveTo>
                <a:cubicBezTo>
                  <a:pt x="18" y="101"/>
                  <a:pt x="18" y="101"/>
                  <a:pt x="18" y="101"/>
                </a:cubicBezTo>
                <a:cubicBezTo>
                  <a:pt x="7" y="104"/>
                  <a:pt x="7" y="104"/>
                  <a:pt x="7" y="104"/>
                </a:cubicBezTo>
                <a:cubicBezTo>
                  <a:pt x="3" y="100"/>
                  <a:pt x="3" y="100"/>
                  <a:pt x="3" y="100"/>
                </a:cubicBezTo>
                <a:cubicBezTo>
                  <a:pt x="37" y="67"/>
                  <a:pt x="37" y="67"/>
                  <a:pt x="37" y="67"/>
                </a:cubicBezTo>
                <a:cubicBezTo>
                  <a:pt x="33" y="63"/>
                  <a:pt x="33" y="63"/>
                  <a:pt x="33" y="63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84"/>
                  <a:pt x="2" y="84"/>
                  <a:pt x="2" y="84"/>
                </a:cubicBezTo>
                <a:cubicBezTo>
                  <a:pt x="37" y="49"/>
                  <a:pt x="37" y="49"/>
                  <a:pt x="37" y="49"/>
                </a:cubicBezTo>
                <a:lnTo>
                  <a:pt x="53" y="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Shape 361"/>
          <p:cNvSpPr/>
          <p:nvPr/>
        </p:nvSpPr>
        <p:spPr>
          <a:xfrm>
            <a:off x="793506" y="3143006"/>
            <a:ext cx="142283" cy="102761"/>
          </a:xfrm>
          <a:custGeom>
            <a:avLst/>
            <a:gdLst/>
            <a:ahLst/>
            <a:cxnLst/>
            <a:rect l="0" t="0" r="0" b="0"/>
            <a:pathLst>
              <a:path w="106" h="79" extrusionOk="0">
                <a:moveTo>
                  <a:pt x="93" y="16"/>
                </a:moveTo>
                <a:cubicBezTo>
                  <a:pt x="90" y="10"/>
                  <a:pt x="85" y="10"/>
                  <a:pt x="82" y="16"/>
                </a:cubicBezTo>
                <a:cubicBezTo>
                  <a:pt x="77" y="28"/>
                  <a:pt x="78" y="47"/>
                  <a:pt x="84" y="59"/>
                </a:cubicBezTo>
                <a:cubicBezTo>
                  <a:pt x="87" y="66"/>
                  <a:pt x="92" y="66"/>
                  <a:pt x="95" y="59"/>
                </a:cubicBezTo>
                <a:cubicBezTo>
                  <a:pt x="100" y="46"/>
                  <a:pt x="99" y="27"/>
                  <a:pt x="93" y="16"/>
                </a:cubicBezTo>
                <a:close/>
                <a:moveTo>
                  <a:pt x="88" y="72"/>
                </a:moveTo>
                <a:cubicBezTo>
                  <a:pt x="81" y="70"/>
                  <a:pt x="35" y="56"/>
                  <a:pt x="16" y="50"/>
                </a:cubicBezTo>
                <a:cubicBezTo>
                  <a:pt x="11" y="49"/>
                  <a:pt x="8" y="52"/>
                  <a:pt x="5" y="53"/>
                </a:cubicBezTo>
                <a:cubicBezTo>
                  <a:pt x="0" y="47"/>
                  <a:pt x="0" y="35"/>
                  <a:pt x="5" y="29"/>
                </a:cubicBezTo>
                <a:cubicBezTo>
                  <a:pt x="7" y="30"/>
                  <a:pt x="10" y="33"/>
                  <a:pt x="16" y="31"/>
                </a:cubicBezTo>
                <a:cubicBezTo>
                  <a:pt x="35" y="23"/>
                  <a:pt x="79" y="6"/>
                  <a:pt x="85" y="3"/>
                </a:cubicBezTo>
                <a:cubicBezTo>
                  <a:pt x="93" y="0"/>
                  <a:pt x="104" y="14"/>
                  <a:pt x="105" y="37"/>
                </a:cubicBezTo>
                <a:cubicBezTo>
                  <a:pt x="106" y="61"/>
                  <a:pt x="97" y="75"/>
                  <a:pt x="88" y="72"/>
                </a:cubicBezTo>
                <a:close/>
                <a:moveTo>
                  <a:pt x="50" y="66"/>
                </a:moveTo>
                <a:cubicBezTo>
                  <a:pt x="59" y="69"/>
                  <a:pt x="59" y="69"/>
                  <a:pt x="59" y="69"/>
                </a:cubicBezTo>
                <a:cubicBezTo>
                  <a:pt x="51" y="76"/>
                  <a:pt x="51" y="76"/>
                  <a:pt x="51" y="76"/>
                </a:cubicBezTo>
                <a:cubicBezTo>
                  <a:pt x="50" y="78"/>
                  <a:pt x="47" y="79"/>
                  <a:pt x="45" y="78"/>
                </a:cubicBezTo>
                <a:cubicBezTo>
                  <a:pt x="29" y="73"/>
                  <a:pt x="29" y="73"/>
                  <a:pt x="29" y="73"/>
                </a:cubicBezTo>
                <a:cubicBezTo>
                  <a:pt x="27" y="72"/>
                  <a:pt x="26" y="71"/>
                  <a:pt x="25" y="69"/>
                </a:cubicBezTo>
                <a:cubicBezTo>
                  <a:pt x="23" y="57"/>
                  <a:pt x="23" y="57"/>
                  <a:pt x="23" y="57"/>
                </a:cubicBezTo>
                <a:cubicBezTo>
                  <a:pt x="31" y="60"/>
                  <a:pt x="31" y="60"/>
                  <a:pt x="31" y="60"/>
                </a:cubicBezTo>
                <a:cubicBezTo>
                  <a:pt x="32" y="64"/>
                  <a:pt x="32" y="64"/>
                  <a:pt x="32" y="64"/>
                </a:cubicBezTo>
                <a:cubicBezTo>
                  <a:pt x="33" y="66"/>
                  <a:pt x="34" y="67"/>
                  <a:pt x="35" y="67"/>
                </a:cubicBezTo>
                <a:cubicBezTo>
                  <a:pt x="43" y="70"/>
                  <a:pt x="43" y="70"/>
                  <a:pt x="43" y="70"/>
                </a:cubicBezTo>
                <a:cubicBezTo>
                  <a:pt x="45" y="70"/>
                  <a:pt x="46" y="70"/>
                  <a:pt x="47" y="69"/>
                </a:cubicBezTo>
                <a:lnTo>
                  <a:pt x="50" y="6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Shape 368"/>
          <p:cNvSpPr/>
          <p:nvPr/>
        </p:nvSpPr>
        <p:spPr>
          <a:xfrm>
            <a:off x="5428946" y="1845641"/>
            <a:ext cx="484428" cy="2974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CF</a:t>
            </a:r>
            <a:endParaRPr lang="en-US" sz="1333" b="0" i="0" u="none" strike="noStrike" cap="none" baseline="0" dirty="0">
              <a:solidFill>
                <a:schemeClr val="lt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69" name="Shape 369"/>
          <p:cNvSpPr/>
          <p:nvPr/>
        </p:nvSpPr>
        <p:spPr>
          <a:xfrm>
            <a:off x="6308771" y="1845641"/>
            <a:ext cx="1088839" cy="2379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506(b)</a:t>
            </a:r>
          </a:p>
        </p:txBody>
      </p:sp>
      <p:sp>
        <p:nvSpPr>
          <p:cNvPr id="370" name="Shape 370"/>
          <p:cNvSpPr/>
          <p:nvPr/>
        </p:nvSpPr>
        <p:spPr>
          <a:xfrm>
            <a:off x="7370180" y="1845641"/>
            <a:ext cx="1115414" cy="2335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506(c)</a:t>
            </a:r>
          </a:p>
        </p:txBody>
      </p:sp>
      <p:sp>
        <p:nvSpPr>
          <p:cNvPr id="371" name="Shape 371"/>
          <p:cNvSpPr/>
          <p:nvPr/>
        </p:nvSpPr>
        <p:spPr>
          <a:xfrm>
            <a:off x="8649209" y="1845641"/>
            <a:ext cx="914737" cy="2590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lt2"/>
                </a:solidFill>
                <a:latin typeface="Open Sans"/>
                <a:ea typeface="Open Sans"/>
                <a:cs typeface="Open Sans"/>
                <a:sym typeface="Open Sans"/>
              </a:rPr>
              <a:t>Reg A +</a:t>
            </a:r>
          </a:p>
        </p:txBody>
      </p:sp>
      <p:sp>
        <p:nvSpPr>
          <p:cNvPr id="372" name="Shape 372"/>
          <p:cNvSpPr/>
          <p:nvPr/>
        </p:nvSpPr>
        <p:spPr>
          <a:xfrm>
            <a:off x="1115724" y="2161275"/>
            <a:ext cx="4895821" cy="2075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fund</a:t>
            </a:r>
            <a:r>
              <a:rPr lang="en-US" sz="16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raising up to $1 million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3" name="Shape 373"/>
          <p:cNvSpPr/>
          <p:nvPr/>
        </p:nvSpPr>
        <p:spPr>
          <a:xfrm>
            <a:off x="1115724" y="3033050"/>
            <a:ext cx="2970969" cy="26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Advertising</a:t>
            </a:r>
          </a:p>
        </p:txBody>
      </p:sp>
      <p:sp>
        <p:nvSpPr>
          <p:cNvPr id="374" name="Shape 374"/>
          <p:cNvSpPr/>
          <p:nvPr/>
        </p:nvSpPr>
        <p:spPr>
          <a:xfrm>
            <a:off x="1115724" y="3614225"/>
            <a:ext cx="3704083" cy="2337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disclosure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5" name="Shape 375"/>
          <p:cNvSpPr/>
          <p:nvPr/>
        </p:nvSpPr>
        <p:spPr>
          <a:xfrm>
            <a:off x="1115724" y="3904824"/>
            <a:ext cx="3396733" cy="2980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Requires SEC approval</a:t>
            </a:r>
            <a:endParaRPr lang="en-US" sz="1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76" name="Shape 376"/>
          <p:cNvSpPr/>
          <p:nvPr/>
        </p:nvSpPr>
        <p:spPr>
          <a:xfrm>
            <a:off x="1115724" y="3323625"/>
            <a:ext cx="3396734" cy="2559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any type of investor</a:t>
            </a:r>
          </a:p>
        </p:txBody>
      </p:sp>
      <p:sp>
        <p:nvSpPr>
          <p:cNvPr id="377" name="Shape 377"/>
          <p:cNvSpPr/>
          <p:nvPr/>
        </p:nvSpPr>
        <p:spPr>
          <a:xfrm>
            <a:off x="1115724" y="2742450"/>
            <a:ext cx="2890461" cy="26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Unlimited Money </a:t>
            </a:r>
          </a:p>
        </p:txBody>
      </p:sp>
      <p:sp>
        <p:nvSpPr>
          <p:cNvPr id="378" name="Shape 378"/>
          <p:cNvSpPr/>
          <p:nvPr/>
        </p:nvSpPr>
        <p:spPr>
          <a:xfrm>
            <a:off x="1115723" y="2451850"/>
            <a:ext cx="4824762" cy="2718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Allows fundraising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up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to $50 million</a:t>
            </a:r>
            <a:r>
              <a:rPr lang="en-US" sz="1600" b="0" i="0" u="none" strike="noStrike" cap="none" baseline="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</p:txBody>
      </p:sp>
      <p:sp>
        <p:nvSpPr>
          <p:cNvPr id="56" name="Shape 353"/>
          <p:cNvSpPr/>
          <p:nvPr/>
        </p:nvSpPr>
        <p:spPr>
          <a:xfrm>
            <a:off x="6671937" y="222642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Shape 353"/>
          <p:cNvSpPr/>
          <p:nvPr/>
        </p:nvSpPr>
        <p:spPr>
          <a:xfrm>
            <a:off x="7768225" y="224269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Shape 353"/>
          <p:cNvSpPr/>
          <p:nvPr/>
        </p:nvSpPr>
        <p:spPr>
          <a:xfrm>
            <a:off x="8915098" y="222642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353"/>
          <p:cNvSpPr/>
          <p:nvPr/>
        </p:nvSpPr>
        <p:spPr>
          <a:xfrm>
            <a:off x="7768225" y="2527046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Shape 353"/>
          <p:cNvSpPr/>
          <p:nvPr/>
        </p:nvSpPr>
        <p:spPr>
          <a:xfrm>
            <a:off x="6683155" y="2522782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Shape 353"/>
          <p:cNvSpPr/>
          <p:nvPr/>
        </p:nvSpPr>
        <p:spPr>
          <a:xfrm>
            <a:off x="8922360" y="2524644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353"/>
          <p:cNvSpPr/>
          <p:nvPr/>
        </p:nvSpPr>
        <p:spPr>
          <a:xfrm>
            <a:off x="6682763" y="279676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Shape 353"/>
          <p:cNvSpPr/>
          <p:nvPr/>
        </p:nvSpPr>
        <p:spPr>
          <a:xfrm>
            <a:off x="7768225" y="2809909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Shape 353"/>
          <p:cNvSpPr/>
          <p:nvPr/>
        </p:nvSpPr>
        <p:spPr>
          <a:xfrm>
            <a:off x="5587868" y="311083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353"/>
          <p:cNvSpPr/>
          <p:nvPr/>
        </p:nvSpPr>
        <p:spPr>
          <a:xfrm>
            <a:off x="7768225" y="3103238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Shape 353"/>
          <p:cNvSpPr/>
          <p:nvPr/>
        </p:nvSpPr>
        <p:spPr>
          <a:xfrm>
            <a:off x="8915098" y="3113883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353"/>
          <p:cNvSpPr/>
          <p:nvPr/>
        </p:nvSpPr>
        <p:spPr>
          <a:xfrm>
            <a:off x="5585626" y="3391800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353"/>
          <p:cNvSpPr/>
          <p:nvPr/>
        </p:nvSpPr>
        <p:spPr>
          <a:xfrm>
            <a:off x="8922360" y="3401341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Shape 353"/>
          <p:cNvSpPr/>
          <p:nvPr/>
        </p:nvSpPr>
        <p:spPr>
          <a:xfrm>
            <a:off x="8923723" y="3963770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353"/>
          <p:cNvSpPr/>
          <p:nvPr/>
        </p:nvSpPr>
        <p:spPr>
          <a:xfrm>
            <a:off x="6682763" y="3701525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353"/>
          <p:cNvSpPr/>
          <p:nvPr/>
        </p:nvSpPr>
        <p:spPr>
          <a:xfrm>
            <a:off x="7768225" y="3701525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Shape 353"/>
          <p:cNvSpPr/>
          <p:nvPr/>
        </p:nvSpPr>
        <p:spPr>
          <a:xfrm>
            <a:off x="8922360" y="367764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Shape 353"/>
          <p:cNvSpPr/>
          <p:nvPr/>
        </p:nvSpPr>
        <p:spPr>
          <a:xfrm>
            <a:off x="5585626" y="3677647"/>
            <a:ext cx="166584" cy="166584"/>
          </a:xfrm>
          <a:prstGeom prst="diamond">
            <a:avLst/>
          </a:prstGeom>
          <a:solidFill>
            <a:schemeClr val="dk2"/>
          </a:solidFill>
          <a:ln>
            <a:noFill/>
          </a:ln>
        </p:spPr>
        <p:txBody>
          <a:bodyPr lIns="101600" tIns="50800" rIns="101600" bIns="50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6" name="Shape 6526"/>
          <p:cNvSpPr/>
          <p:nvPr/>
        </p:nvSpPr>
        <p:spPr>
          <a:xfrm>
            <a:off x="-137747" y="7235"/>
            <a:ext cx="10163741" cy="5714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8" name="Shape 6528"/>
          <p:cNvSpPr/>
          <p:nvPr/>
        </p:nvSpPr>
        <p:spPr>
          <a:xfrm>
            <a:off x="2302688" y="560035"/>
            <a:ext cx="5282869" cy="502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600" b="1" i="0" u="none" strike="noStrike" cap="none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Regulation A+</a:t>
            </a:r>
            <a:endParaRPr lang="en-US" sz="36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529" name="Shape 6529"/>
          <p:cNvSpPr/>
          <p:nvPr/>
        </p:nvSpPr>
        <p:spPr>
          <a:xfrm>
            <a:off x="5008260" y="4100117"/>
            <a:ext cx="135999" cy="135999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56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1" name="Shape 6531"/>
          <p:cNvSpPr txBox="1"/>
          <p:nvPr/>
        </p:nvSpPr>
        <p:spPr>
          <a:xfrm>
            <a:off x="1653058" y="2376868"/>
            <a:ext cx="6896000" cy="776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buSzPct val="25000"/>
              <a:buNone/>
            </a:pPr>
            <a:r>
              <a:rPr lang="en-US" sz="2800" dirty="0">
                <a:solidFill>
                  <a:schemeClr val="tx1"/>
                </a:solidFill>
                <a:latin typeface="Open Sans"/>
                <a:ea typeface="Open Sans"/>
                <a:cs typeface="Open Sans"/>
                <a:sym typeface="Open Sans"/>
              </a:rPr>
              <a:t>Regulation A+ filings are becoming popular. They allow you to advertise, raise up to $50,000,000, and allow unaccredited investors to invest in your deal!  </a:t>
            </a:r>
            <a:endParaRPr lang="en-US" sz="2800" b="0" i="0" u="none" strike="noStrike" cap="none" baseline="0" dirty="0">
              <a:solidFill>
                <a:schemeClr val="tx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91804874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Custom Design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421</Words>
  <Application>Microsoft Office PowerPoint</Application>
  <PresentationFormat>Custom</PresentationFormat>
  <Paragraphs>105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Open Sans</vt:lpstr>
      <vt:lpstr>1_Custom Design</vt:lpstr>
      <vt:lpstr>So what is a Syndication? </vt:lpstr>
      <vt:lpstr>Types of Investors</vt:lpstr>
      <vt:lpstr>How to Satisfy Your Capital Needs</vt:lpstr>
      <vt:lpstr>How to Satisfy Your Capital Needs</vt:lpstr>
      <vt:lpstr>How to Satisfy Your Capital Needs</vt:lpstr>
      <vt:lpstr>How to Satisfy Your Capital Needs</vt:lpstr>
      <vt:lpstr>PowerPoint Presentation</vt:lpstr>
      <vt:lpstr>The Breakdown of the Rules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Jillian Sidoti</dc:creator>
  <cp:lastModifiedBy>Brett Bauman</cp:lastModifiedBy>
  <cp:revision>54</cp:revision>
  <dcterms:modified xsi:type="dcterms:W3CDTF">2020-02-15T18:06:00Z</dcterms:modified>
</cp:coreProperties>
</file>