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83" r:id="rId4"/>
    <p:sldId id="267" r:id="rId5"/>
    <p:sldId id="282" r:id="rId6"/>
    <p:sldId id="280" r:id="rId7"/>
    <p:sldId id="281" r:id="rId8"/>
    <p:sldId id="279" r:id="rId9"/>
    <p:sldId id="262" r:id="rId10"/>
    <p:sldId id="288" r:id="rId11"/>
    <p:sldId id="289" r:id="rId12"/>
    <p:sldId id="273" r:id="rId13"/>
    <p:sldId id="284" r:id="rId14"/>
    <p:sldId id="286" r:id="rId15"/>
    <p:sldId id="287" r:id="rId16"/>
    <p:sldId id="260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 varScale="1">
        <p:scale>
          <a:sx n="60" d="100"/>
          <a:sy n="60" d="100"/>
        </p:scale>
        <p:origin x="872" y="37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2C096C-B002-4F54-ACAA-FF0599A0DBD7}" type="datetimeFigureOut">
              <a:rPr lang="en-US" smtClean="0"/>
              <a:t>9/5/2019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59A59B-66E1-407D-BE71-2D36936BA4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76399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59A59B-66E1-407D-BE71-2D36936BA4B9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95571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59A59B-66E1-407D-BE71-2D36936BA4B9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24196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59A59B-66E1-407D-BE71-2D36936BA4B9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97329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9/5/2019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9/5/2019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9/5/2019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9/5/2019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9/5/2019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68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6DCB64DE-FB3A-4D83-9241-A0D26824BE54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Snip Diagonal Corner Rectangle 6">
            <a:extLst>
              <a:ext uri="{FF2B5EF4-FFF2-40B4-BE49-F238E27FC236}">
                <a16:creationId xmlns:a16="http://schemas.microsoft.com/office/drawing/2014/main" id="{5E94C64B-831C-45FA-B484-591F4D577C60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5702" y="606367"/>
            <a:ext cx="10948124" cy="3546637"/>
          </a:xfrm>
          <a:prstGeom prst="snip2DiagRect">
            <a:avLst>
              <a:gd name="adj1" fmla="val 13628"/>
              <a:gd name="adj2" fmla="val 0"/>
            </a:avLst>
          </a:prstGeom>
          <a:ln>
            <a:noFill/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C:\Users\rritzenthaler\Desktop\Real Estate\cashflowLOGO01new01.png">
            <a:extLst>
              <a:ext uri="{FF2B5EF4-FFF2-40B4-BE49-F238E27FC236}">
                <a16:creationId xmlns:a16="http://schemas.microsoft.com/office/drawing/2014/main" id="{FFCCB2D6-E4BA-4BD9-899F-67EBE65B4C31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1381" y="1338674"/>
            <a:ext cx="9977813" cy="2093081"/>
          </a:xfrm>
          <a:prstGeom prst="rect">
            <a:avLst/>
          </a:prstGeom>
          <a:noFill/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AC96E397-7705-43C9-AC81-FA8EF1951DD2}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F3610BCA-0EBE-4357-AAC0-13841E7C54F3}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B60E1E24-3D98-4A53-A3AD-CBD84D94FA29}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367E51D9-454B-4095-9718-C6B1CDED9737}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4A8E8BDB-294C-4025-A6C1-2FFDDA36F869}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A0D27BDE-F887-4341-B91A-3145A6142EC7}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5AFE2AC9-CD5A-44BE-AE77-F788E99503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65640" y="4414687"/>
            <a:ext cx="10250013" cy="1233251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General partner splits</a:t>
            </a:r>
          </a:p>
        </p:txBody>
      </p:sp>
    </p:spTree>
    <p:extLst>
      <p:ext uri="{BB962C8B-B14F-4D97-AF65-F5344CB8AC3E}">
        <p14:creationId xmlns:p14="http://schemas.microsoft.com/office/powerpoint/2010/main" val="255272770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rritzenthaler\Desktop\Real Estate\cashflowLOGO01new01.png">
            <a:extLst>
              <a:ext uri="{FF2B5EF4-FFF2-40B4-BE49-F238E27FC236}">
                <a16:creationId xmlns:a16="http://schemas.microsoft.com/office/drawing/2014/main" id="{C89C7800-E22C-4573-AD23-65E569AB263B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2245" y="4870217"/>
            <a:ext cx="7195828" cy="1509494"/>
          </a:xfrm>
          <a:prstGeom prst="rect">
            <a:avLst/>
          </a:prstGeom>
          <a:noFill/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B0BDE7F5-6611-4E48-95E6-835E37AF3B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1395" y="-1"/>
            <a:ext cx="7815072" cy="4870217"/>
          </a:xfrm>
        </p:spPr>
        <p:txBody>
          <a:bodyPr>
            <a:normAutofit/>
          </a:bodyPr>
          <a:lstStyle/>
          <a:p>
            <a:pPr lvl="1"/>
            <a:r>
              <a:rPr lang="en-US" sz="2800" dirty="0"/>
              <a:t>Elephant in the room</a:t>
            </a:r>
          </a:p>
          <a:p>
            <a:pPr lvl="2"/>
            <a:r>
              <a:rPr lang="en-US" sz="2400" dirty="0"/>
              <a:t>How do you hire people to raise money for your deal?</a:t>
            </a:r>
          </a:p>
          <a:p>
            <a:pPr lvl="3"/>
            <a:r>
              <a:rPr lang="en-US" sz="2200" dirty="0"/>
              <a:t>Can’t</a:t>
            </a:r>
          </a:p>
          <a:p>
            <a:pPr lvl="3"/>
            <a:r>
              <a:rPr lang="en-US" sz="2200" dirty="0"/>
              <a:t>Assumes a syndication (key)</a:t>
            </a:r>
          </a:p>
          <a:p>
            <a:pPr lvl="3"/>
            <a:r>
              <a:rPr lang="en-US" sz="2200" dirty="0"/>
              <a:t>Otherwise everyone brings a roughly proportionate share of equity</a:t>
            </a:r>
          </a:p>
        </p:txBody>
      </p:sp>
    </p:spTree>
    <p:extLst>
      <p:ext uri="{BB962C8B-B14F-4D97-AF65-F5344CB8AC3E}">
        <p14:creationId xmlns:p14="http://schemas.microsoft.com/office/powerpoint/2010/main" val="2502973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rritzenthaler\Desktop\Real Estate\cashflowLOGO01new01.png">
            <a:extLst>
              <a:ext uri="{FF2B5EF4-FFF2-40B4-BE49-F238E27FC236}">
                <a16:creationId xmlns:a16="http://schemas.microsoft.com/office/drawing/2014/main" id="{C89C7800-E22C-4573-AD23-65E569AB263B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2245" y="4870217"/>
            <a:ext cx="7195828" cy="1509494"/>
          </a:xfrm>
          <a:prstGeom prst="rect">
            <a:avLst/>
          </a:prstGeom>
          <a:noFill/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B0BDE7F5-6611-4E48-95E6-835E37AF3B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1395" y="-1"/>
            <a:ext cx="7815072" cy="4870217"/>
          </a:xfrm>
        </p:spPr>
        <p:txBody>
          <a:bodyPr>
            <a:normAutofit/>
          </a:bodyPr>
          <a:lstStyle/>
          <a:p>
            <a:pPr lvl="1"/>
            <a:r>
              <a:rPr lang="en-US" sz="2800" dirty="0"/>
              <a:t>Elephant in the room</a:t>
            </a:r>
          </a:p>
          <a:p>
            <a:pPr lvl="2"/>
            <a:r>
              <a:rPr lang="en-US" sz="2400" dirty="0"/>
              <a:t>Signing on the debt is active but just the beginning</a:t>
            </a:r>
          </a:p>
          <a:p>
            <a:pPr lvl="2"/>
            <a:r>
              <a:rPr lang="en-US" sz="2400" dirty="0"/>
              <a:t>Could put someone on the payroll if you didn’t want to make them a partner and their job could be to find and develop investors</a:t>
            </a:r>
          </a:p>
          <a:p>
            <a:pPr lvl="2"/>
            <a:r>
              <a:rPr lang="en-US" sz="2400" dirty="0"/>
              <a:t>Could pay a finder fee on a per person basis for introductions (but can’t be tied to investment success) similar to buying an accredited investor list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3863915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rritzenthaler\Desktop\Real Estate\cashflowLOGO01new01.png">
            <a:extLst>
              <a:ext uri="{FF2B5EF4-FFF2-40B4-BE49-F238E27FC236}">
                <a16:creationId xmlns:a16="http://schemas.microsoft.com/office/drawing/2014/main" id="{C89C7800-E22C-4573-AD23-65E569AB263B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330" y="392130"/>
            <a:ext cx="3185108" cy="668151"/>
          </a:xfrm>
          <a:prstGeom prst="rect">
            <a:avLst/>
          </a:prstGeom>
          <a:noFill/>
          <a:effectLst>
            <a:innerShdw blurRad="57150" dist="38100" dir="14460000">
              <a:prstClr val="black">
                <a:alpha val="70000"/>
              </a:prstClr>
            </a:innerShdw>
          </a:effec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F120BCF-21CC-450F-A25D-B4B19799B4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5282214"/>
            <a:ext cx="8534400" cy="1233996"/>
          </a:xfrm>
        </p:spPr>
        <p:txBody>
          <a:bodyPr>
            <a:normAutofit/>
          </a:bodyPr>
          <a:lstStyle/>
          <a:p>
            <a:r>
              <a:rPr lang="en-US" dirty="0"/>
              <a:t>General partner split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5B0DF7BA-67B1-4C2C-AB1E-916643DC8B6F}"/>
              </a:ext>
            </a:extLst>
          </p:cNvPr>
          <p:cNvSpPr txBox="1">
            <a:spLocks/>
          </p:cNvSpPr>
          <p:nvPr/>
        </p:nvSpPr>
        <p:spPr>
          <a:xfrm>
            <a:off x="684212" y="1518870"/>
            <a:ext cx="9018588" cy="39844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/>
              <a:t>Components of deal assuming a syndication</a:t>
            </a:r>
          </a:p>
          <a:p>
            <a:pPr lvl="1"/>
            <a:r>
              <a:rPr lang="en-US" sz="2800" dirty="0"/>
              <a:t>Pre-close work (due diligence, sourcing/underwriting, transaction manage</a:t>
            </a:r>
          </a:p>
          <a:p>
            <a:pPr lvl="1"/>
            <a:r>
              <a:rPr lang="en-US" sz="2800" dirty="0"/>
              <a:t>Pre-close money (escrow, deposits, </a:t>
            </a:r>
            <a:r>
              <a:rPr lang="en-US" sz="2800" dirty="0" err="1"/>
              <a:t>etc</a:t>
            </a:r>
            <a:r>
              <a:rPr lang="en-US" sz="2800" dirty="0"/>
              <a:t>)</a:t>
            </a:r>
          </a:p>
          <a:p>
            <a:pPr lvl="1"/>
            <a:r>
              <a:rPr lang="en-US" sz="2800" dirty="0"/>
              <a:t>Balance sheet/liquidity/experience</a:t>
            </a:r>
          </a:p>
          <a:p>
            <a:pPr lvl="1"/>
            <a:r>
              <a:rPr lang="en-US" sz="2800" dirty="0"/>
              <a:t>Asset management (investor relations, site visits, managing property manager, business plan execution, etc.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6636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rritzenthaler\Desktop\Real Estate\cashflowLOGO01new01.png">
            <a:extLst>
              <a:ext uri="{FF2B5EF4-FFF2-40B4-BE49-F238E27FC236}">
                <a16:creationId xmlns:a16="http://schemas.microsoft.com/office/drawing/2014/main" id="{C89C7800-E22C-4573-AD23-65E569AB263B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330" y="392130"/>
            <a:ext cx="3185108" cy="668151"/>
          </a:xfrm>
          <a:prstGeom prst="rect">
            <a:avLst/>
          </a:prstGeom>
          <a:noFill/>
          <a:effectLst>
            <a:innerShdw blurRad="57150" dist="38100" dir="14460000">
              <a:prstClr val="black">
                <a:alpha val="70000"/>
              </a:prstClr>
            </a:innerShdw>
          </a:effec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F120BCF-21CC-450F-A25D-B4B19799B4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5282214"/>
            <a:ext cx="8534400" cy="1233996"/>
          </a:xfrm>
        </p:spPr>
        <p:txBody>
          <a:bodyPr>
            <a:normAutofit/>
          </a:bodyPr>
          <a:lstStyle/>
          <a:p>
            <a:r>
              <a:rPr lang="en-US" dirty="0"/>
              <a:t>General partner split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5B0DF7BA-67B1-4C2C-AB1E-916643DC8B6F}"/>
              </a:ext>
            </a:extLst>
          </p:cNvPr>
          <p:cNvSpPr txBox="1">
            <a:spLocks/>
          </p:cNvSpPr>
          <p:nvPr/>
        </p:nvSpPr>
        <p:spPr>
          <a:xfrm>
            <a:off x="684212" y="1419726"/>
            <a:ext cx="9018588" cy="408360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/>
              <a:t>Components of deal assuming a syndication</a:t>
            </a:r>
          </a:p>
          <a:p>
            <a:pPr lvl="1"/>
            <a:r>
              <a:rPr lang="en-US" sz="2800" dirty="0"/>
              <a:t>Pre-close work 									15%</a:t>
            </a:r>
          </a:p>
          <a:p>
            <a:pPr lvl="1"/>
            <a:r>
              <a:rPr lang="en-US" sz="2800" dirty="0"/>
              <a:t>Pre-close money 								15%</a:t>
            </a:r>
          </a:p>
          <a:p>
            <a:pPr lvl="1"/>
            <a:r>
              <a:rPr lang="en-US" sz="2800" dirty="0"/>
              <a:t>Balance sheet/liquidity/experience		15%</a:t>
            </a:r>
          </a:p>
          <a:p>
            <a:pPr lvl="1"/>
            <a:r>
              <a:rPr lang="en-US" sz="2800" dirty="0"/>
              <a:t>Asset management							55%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1873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rritzenthaler\Desktop\Real Estate\cashflowLOGO01new01.png">
            <a:extLst>
              <a:ext uri="{FF2B5EF4-FFF2-40B4-BE49-F238E27FC236}">
                <a16:creationId xmlns:a16="http://schemas.microsoft.com/office/drawing/2014/main" id="{C89C7800-E22C-4573-AD23-65E569AB263B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2245" y="4870217"/>
            <a:ext cx="7195828" cy="1509494"/>
          </a:xfrm>
          <a:prstGeom prst="rect">
            <a:avLst/>
          </a:prstGeom>
          <a:noFill/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B0BDE7F5-6611-4E48-95E6-835E37AF3B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1395" y="-1"/>
            <a:ext cx="7815072" cy="4870217"/>
          </a:xfrm>
        </p:spPr>
        <p:txBody>
          <a:bodyPr>
            <a:normAutofit/>
          </a:bodyPr>
          <a:lstStyle/>
          <a:p>
            <a:pPr lvl="1"/>
            <a:r>
              <a:rPr lang="en-US" sz="2800" dirty="0"/>
              <a:t> Also remember the components</a:t>
            </a:r>
            <a:endParaRPr lang="en-US" sz="2000" dirty="0"/>
          </a:p>
          <a:p>
            <a:pPr lvl="3"/>
            <a:r>
              <a:rPr lang="en-US" sz="2200" dirty="0"/>
              <a:t>Equity (promote)</a:t>
            </a:r>
          </a:p>
          <a:p>
            <a:pPr lvl="3"/>
            <a:r>
              <a:rPr lang="en-US" sz="2200" dirty="0"/>
              <a:t>Asset management fee </a:t>
            </a:r>
          </a:p>
          <a:p>
            <a:pPr lvl="3"/>
            <a:r>
              <a:rPr lang="en-US" sz="2200" dirty="0"/>
              <a:t>Acquisition fee</a:t>
            </a:r>
          </a:p>
          <a:p>
            <a:pPr lvl="3"/>
            <a:r>
              <a:rPr lang="en-US" sz="2200" dirty="0"/>
              <a:t>Other fees?</a:t>
            </a:r>
            <a:endParaRPr lang="en-US" sz="2400" dirty="0"/>
          </a:p>
          <a:p>
            <a:pPr lvl="3"/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2825064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rritzenthaler\Desktop\Real Estate\cashflowLOGO01new01.png">
            <a:extLst>
              <a:ext uri="{FF2B5EF4-FFF2-40B4-BE49-F238E27FC236}">
                <a16:creationId xmlns:a16="http://schemas.microsoft.com/office/drawing/2014/main" id="{C89C7800-E22C-4573-AD23-65E569AB263B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2245" y="4870217"/>
            <a:ext cx="7195828" cy="1509494"/>
          </a:xfrm>
          <a:prstGeom prst="rect">
            <a:avLst/>
          </a:prstGeom>
          <a:noFill/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B0BDE7F5-6611-4E48-95E6-835E37AF3B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1395" y="-1"/>
            <a:ext cx="7815072" cy="4870217"/>
          </a:xfrm>
        </p:spPr>
        <p:txBody>
          <a:bodyPr>
            <a:normAutofit/>
          </a:bodyPr>
          <a:lstStyle/>
          <a:p>
            <a:pPr lvl="1"/>
            <a:r>
              <a:rPr lang="en-US" sz="2600" dirty="0"/>
              <a:t>Two different models</a:t>
            </a:r>
          </a:p>
          <a:p>
            <a:pPr lvl="2"/>
            <a:r>
              <a:rPr lang="en-US" sz="2400" dirty="0"/>
              <a:t>All split equally (less flexible, builds long term brand)</a:t>
            </a:r>
          </a:p>
          <a:p>
            <a:pPr lvl="2"/>
            <a:r>
              <a:rPr lang="en-US" sz="2400" dirty="0"/>
              <a:t>All split uniquely (more flexible, less long term brand)</a:t>
            </a:r>
          </a:p>
          <a:p>
            <a:pPr lvl="2"/>
            <a:endParaRPr lang="en-US" sz="2400" dirty="0"/>
          </a:p>
          <a:p>
            <a:pPr lvl="3"/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2917575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6DCB64DE-FB3A-4D83-9241-A0D26824BE54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Snip Diagonal Corner Rectangle 6">
            <a:extLst>
              <a:ext uri="{FF2B5EF4-FFF2-40B4-BE49-F238E27FC236}">
                <a16:creationId xmlns:a16="http://schemas.microsoft.com/office/drawing/2014/main" id="{5E94C64B-831C-45FA-B484-591F4D577C60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5702" y="606367"/>
            <a:ext cx="10948124" cy="3546637"/>
          </a:xfrm>
          <a:prstGeom prst="snip2DiagRect">
            <a:avLst>
              <a:gd name="adj1" fmla="val 13628"/>
              <a:gd name="adj2" fmla="val 0"/>
            </a:avLst>
          </a:prstGeom>
          <a:ln>
            <a:noFill/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C:\Users\rritzenthaler\Desktop\Real Estate\cashflowLOGO01new01.png">
            <a:extLst>
              <a:ext uri="{FF2B5EF4-FFF2-40B4-BE49-F238E27FC236}">
                <a16:creationId xmlns:a16="http://schemas.microsoft.com/office/drawing/2014/main" id="{FFCCB2D6-E4BA-4BD9-899F-67EBE65B4C31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1381" y="1338674"/>
            <a:ext cx="9977813" cy="2093081"/>
          </a:xfrm>
          <a:prstGeom prst="rect">
            <a:avLst/>
          </a:prstGeom>
          <a:noFill/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AC96E397-7705-43C9-AC81-FA8EF1951DD2}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F3610BCA-0EBE-4357-AAC0-13841E7C54F3}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B60E1E24-3D98-4A53-A3AD-CBD84D94FA29}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367E51D9-454B-4095-9718-C6B1CDED9737}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4A8E8BDB-294C-4025-A6C1-2FFDDA36F869}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A0D27BDE-F887-4341-B91A-3145A6142EC7}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5AFE2AC9-CD5A-44BE-AE77-F788E99503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65640" y="4414687"/>
            <a:ext cx="10250013" cy="1233251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Debt market update</a:t>
            </a:r>
          </a:p>
        </p:txBody>
      </p:sp>
    </p:spTree>
    <p:extLst>
      <p:ext uri="{BB962C8B-B14F-4D97-AF65-F5344CB8AC3E}">
        <p14:creationId xmlns:p14="http://schemas.microsoft.com/office/powerpoint/2010/main" val="164827506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rritzenthaler\Desktop\Real Estate\cashflowLOGO01new01.png">
            <a:extLst>
              <a:ext uri="{FF2B5EF4-FFF2-40B4-BE49-F238E27FC236}">
                <a16:creationId xmlns:a16="http://schemas.microsoft.com/office/drawing/2014/main" id="{C89C7800-E22C-4573-AD23-65E569AB263B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332" y="396340"/>
            <a:ext cx="3185108" cy="668151"/>
          </a:xfrm>
          <a:prstGeom prst="rect">
            <a:avLst/>
          </a:prstGeom>
          <a:noFill/>
          <a:effectLst>
            <a:innerShdw blurRad="57150" dist="38100" dir="14460000">
              <a:prstClr val="black">
                <a:alpha val="70000"/>
              </a:prstClr>
            </a:innerShdw>
          </a:effec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F120BCF-21CC-450F-A25D-B4B19799B4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7212" y="5173132"/>
            <a:ext cx="8534400" cy="1507067"/>
          </a:xfrm>
        </p:spPr>
        <p:txBody>
          <a:bodyPr>
            <a:normAutofit/>
          </a:bodyPr>
          <a:lstStyle/>
          <a:p>
            <a:r>
              <a:rPr lang="en-US" dirty="0"/>
              <a:t>Debt market update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E8CA69-DD8F-4BC7-8F67-988056AEFA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35400" y="497150"/>
            <a:ext cx="7083425" cy="4862250"/>
          </a:xfrm>
        </p:spPr>
        <p:txBody>
          <a:bodyPr>
            <a:normAutofit/>
          </a:bodyPr>
          <a:lstStyle/>
          <a:p>
            <a:pPr lvl="1"/>
            <a:r>
              <a:rPr lang="en-US" sz="3200" dirty="0"/>
              <a:t>Third quarter is typically slow</a:t>
            </a:r>
          </a:p>
          <a:p>
            <a:pPr lvl="2"/>
            <a:r>
              <a:rPr lang="en-US" sz="2400" dirty="0"/>
              <a:t>Why?</a:t>
            </a:r>
          </a:p>
          <a:p>
            <a:pPr lvl="1"/>
            <a:r>
              <a:rPr lang="en-US" sz="2800" dirty="0"/>
              <a:t>Spread between CAP rate and interest rate</a:t>
            </a:r>
          </a:p>
          <a:p>
            <a:pPr lvl="1"/>
            <a:r>
              <a:rPr lang="en-US" sz="2800" dirty="0"/>
              <a:t>Rates are down, what does that mean?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9745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rritzenthaler\Desktop\Real Estate\cashflowLOGO01new01.png">
            <a:extLst>
              <a:ext uri="{FF2B5EF4-FFF2-40B4-BE49-F238E27FC236}">
                <a16:creationId xmlns:a16="http://schemas.microsoft.com/office/drawing/2014/main" id="{C89C7800-E22C-4573-AD23-65E569AB263B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332" y="396340"/>
            <a:ext cx="3185108" cy="668151"/>
          </a:xfrm>
          <a:prstGeom prst="rect">
            <a:avLst/>
          </a:prstGeom>
          <a:noFill/>
          <a:effectLst>
            <a:innerShdw blurRad="57150" dist="38100" dir="14460000">
              <a:prstClr val="black">
                <a:alpha val="70000"/>
              </a:prstClr>
            </a:innerShdw>
          </a:effec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F120BCF-21CC-450F-A25D-B4B19799B4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7212" y="5173132"/>
            <a:ext cx="8534400" cy="1507067"/>
          </a:xfrm>
        </p:spPr>
        <p:txBody>
          <a:bodyPr>
            <a:normAutofit/>
          </a:bodyPr>
          <a:lstStyle/>
          <a:p>
            <a:r>
              <a:rPr lang="en-US" dirty="0"/>
              <a:t>Debt market update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09DDCAC4-7FCB-4937-A170-B5F783B184E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332" y="1311442"/>
            <a:ext cx="10036142" cy="5242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3310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rritzenthaler\Desktop\Real Estate\cashflowLOGO01new01.png">
            <a:extLst>
              <a:ext uri="{FF2B5EF4-FFF2-40B4-BE49-F238E27FC236}">
                <a16:creationId xmlns:a16="http://schemas.microsoft.com/office/drawing/2014/main" id="{C89C7800-E22C-4573-AD23-65E569AB263B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332" y="396340"/>
            <a:ext cx="3185108" cy="668151"/>
          </a:xfrm>
          <a:prstGeom prst="rect">
            <a:avLst/>
          </a:prstGeom>
          <a:noFill/>
          <a:effectLst>
            <a:innerShdw blurRad="57150" dist="38100" dir="14460000">
              <a:prstClr val="black">
                <a:alpha val="70000"/>
              </a:prstClr>
            </a:innerShdw>
          </a:effec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F120BCF-21CC-450F-A25D-B4B19799B4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7212" y="5173132"/>
            <a:ext cx="8534400" cy="1507067"/>
          </a:xfrm>
        </p:spPr>
        <p:txBody>
          <a:bodyPr>
            <a:normAutofit/>
          </a:bodyPr>
          <a:lstStyle/>
          <a:p>
            <a:r>
              <a:rPr lang="en-US" dirty="0"/>
              <a:t>Debt market update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2FB67209-1657-4119-8B9E-2A7FCDD6EA8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332" y="1428124"/>
            <a:ext cx="6579068" cy="5190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7527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:\Users\rritzenthaler\Desktop\Real Estate\cashflowLOGO01new01.png">
            <a:extLst>
              <a:ext uri="{FF2B5EF4-FFF2-40B4-BE49-F238E27FC236}">
                <a16:creationId xmlns:a16="http://schemas.microsoft.com/office/drawing/2014/main" id="{650EC8E8-2534-4B2E-8863-E7E6B5E7C807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087" y="5761788"/>
            <a:ext cx="3185108" cy="668151"/>
          </a:xfrm>
          <a:prstGeom prst="rect">
            <a:avLst/>
          </a:prstGeom>
          <a:noFill/>
          <a:effectLst>
            <a:innerShdw blurRad="57150" dist="38100" dir="14460000">
              <a:prstClr val="black">
                <a:alpha val="70000"/>
              </a:prstClr>
            </a:innerShdw>
          </a:effectLst>
        </p:spPr>
      </p:pic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671E63A3-2F0E-413E-A60E-9D0A876A7EEE}"/>
              </a:ext>
            </a:extLst>
          </p:cNvPr>
          <p:cNvSpPr txBox="1">
            <a:spLocks/>
          </p:cNvSpPr>
          <p:nvPr/>
        </p:nvSpPr>
        <p:spPr>
          <a:xfrm>
            <a:off x="1925875" y="558854"/>
            <a:ext cx="7195828" cy="477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/>
              <a:t>Fannie Mae – Green Rewards</a:t>
            </a:r>
          </a:p>
          <a:p>
            <a:pPr lvl="2"/>
            <a:r>
              <a:rPr lang="en-US" sz="2800" dirty="0"/>
              <a:t>Stabilized property in top or standard market</a:t>
            </a:r>
          </a:p>
          <a:p>
            <a:pPr lvl="2"/>
            <a:r>
              <a:rPr lang="en-US" sz="2800" dirty="0"/>
              <a:t>Supplemental loan (cash out or </a:t>
            </a:r>
            <a:r>
              <a:rPr lang="en-US" sz="2800" dirty="0" err="1"/>
              <a:t>relever</a:t>
            </a:r>
            <a:r>
              <a:rPr lang="en-US" sz="2800" dirty="0"/>
              <a:t>)</a:t>
            </a:r>
          </a:p>
          <a:p>
            <a:pPr lvl="2"/>
            <a:endParaRPr lang="en-US" sz="2800" dirty="0"/>
          </a:p>
          <a:p>
            <a:pPr lvl="1"/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4454933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:\Users\rritzenthaler\Desktop\Real Estate\cashflowLOGO01new01.png">
            <a:extLst>
              <a:ext uri="{FF2B5EF4-FFF2-40B4-BE49-F238E27FC236}">
                <a16:creationId xmlns:a16="http://schemas.microsoft.com/office/drawing/2014/main" id="{650EC8E8-2534-4B2E-8863-E7E6B5E7C807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087" y="5761788"/>
            <a:ext cx="3185108" cy="668151"/>
          </a:xfrm>
          <a:prstGeom prst="rect">
            <a:avLst/>
          </a:prstGeom>
          <a:noFill/>
          <a:effectLst>
            <a:innerShdw blurRad="57150" dist="38100" dir="14460000">
              <a:prstClr val="black">
                <a:alpha val="70000"/>
              </a:prstClr>
            </a:innerShdw>
          </a:effectLst>
        </p:spPr>
      </p:pic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671E63A3-2F0E-413E-A60E-9D0A876A7EEE}"/>
              </a:ext>
            </a:extLst>
          </p:cNvPr>
          <p:cNvSpPr txBox="1">
            <a:spLocks/>
          </p:cNvSpPr>
          <p:nvPr/>
        </p:nvSpPr>
        <p:spPr>
          <a:xfrm>
            <a:off x="738347" y="734528"/>
            <a:ext cx="10410915" cy="477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dirty="0"/>
              <a:t>CMBS (commercial mortgage backed securities)</a:t>
            </a:r>
          </a:p>
          <a:p>
            <a:pPr lvl="2"/>
            <a:r>
              <a:rPr lang="en-US" sz="2400" dirty="0"/>
              <a:t>Haven’t been very competitive in multifamily because of agencies</a:t>
            </a:r>
          </a:p>
          <a:p>
            <a:pPr lvl="2"/>
            <a:r>
              <a:rPr lang="en-US" sz="2400" dirty="0"/>
              <a:t>Previously focused on office and retail</a:t>
            </a:r>
          </a:p>
          <a:p>
            <a:pPr lvl="2"/>
            <a:r>
              <a:rPr lang="en-US" sz="2400" dirty="0"/>
              <a:t>One time loan</a:t>
            </a:r>
          </a:p>
          <a:p>
            <a:pPr lvl="2"/>
            <a:r>
              <a:rPr lang="en-US" sz="2400" dirty="0"/>
              <a:t>I/O 1 year up to 10 years (depends on market and experience)</a:t>
            </a:r>
          </a:p>
          <a:p>
            <a:pPr lvl="2"/>
            <a:r>
              <a:rPr lang="en-US" sz="2400" dirty="0"/>
              <a:t>Typically a 10 year product with fixed rate</a:t>
            </a:r>
          </a:p>
          <a:p>
            <a:pPr lvl="2"/>
            <a:r>
              <a:rPr lang="en-US" sz="2400" dirty="0"/>
              <a:t>Pricing is fairly comparable to agency – 4-4.5% at the moment</a:t>
            </a:r>
          </a:p>
          <a:p>
            <a:pPr lvl="2"/>
            <a:r>
              <a:rPr lang="en-US" sz="2400" dirty="0"/>
              <a:t>Prepayment is defeasance (more than yield maintenance)</a:t>
            </a:r>
          </a:p>
          <a:p>
            <a:pPr lvl="2"/>
            <a:r>
              <a:rPr lang="en-US" sz="2400" dirty="0"/>
              <a:t>Loan servicer is third party</a:t>
            </a:r>
          </a:p>
          <a:p>
            <a:pPr lvl="2"/>
            <a:r>
              <a:rPr lang="en-US" sz="2400" dirty="0"/>
              <a:t>Stabilized but mostly based on debt yield (NOI / loan amount)</a:t>
            </a:r>
          </a:p>
          <a:p>
            <a:pPr lvl="2"/>
            <a:r>
              <a:rPr lang="en-US" sz="2400" dirty="0"/>
              <a:t>Limited rehab</a:t>
            </a:r>
          </a:p>
          <a:p>
            <a:pPr lvl="2"/>
            <a:r>
              <a:rPr lang="en-US" sz="2400" dirty="0"/>
              <a:t>Sometimes second mortgage </a:t>
            </a:r>
            <a:r>
              <a:rPr lang="en-US" sz="2400" dirty="0" err="1"/>
              <a:t>mezz</a:t>
            </a:r>
            <a:r>
              <a:rPr lang="en-US" sz="2400" dirty="0"/>
              <a:t> loan available</a:t>
            </a:r>
          </a:p>
          <a:p>
            <a:pPr lvl="1"/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8811926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:\Users\rritzenthaler\Desktop\Real Estate\cashflowLOGO01new01.png">
            <a:extLst>
              <a:ext uri="{FF2B5EF4-FFF2-40B4-BE49-F238E27FC236}">
                <a16:creationId xmlns:a16="http://schemas.microsoft.com/office/drawing/2014/main" id="{650EC8E8-2534-4B2E-8863-E7E6B5E7C807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087" y="5761788"/>
            <a:ext cx="3185108" cy="668151"/>
          </a:xfrm>
          <a:prstGeom prst="rect">
            <a:avLst/>
          </a:prstGeom>
          <a:noFill/>
          <a:effectLst>
            <a:innerShdw blurRad="57150" dist="38100" dir="14460000">
              <a:prstClr val="black">
                <a:alpha val="70000"/>
              </a:prstClr>
            </a:innerShdw>
          </a:effectLst>
        </p:spPr>
      </p:pic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671E63A3-2F0E-413E-A60E-9D0A876A7EEE}"/>
              </a:ext>
            </a:extLst>
          </p:cNvPr>
          <p:cNvSpPr txBox="1">
            <a:spLocks/>
          </p:cNvSpPr>
          <p:nvPr/>
        </p:nvSpPr>
        <p:spPr>
          <a:xfrm>
            <a:off x="738347" y="734528"/>
            <a:ext cx="10410915" cy="477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dirty="0"/>
              <a:t>Bridge Loan</a:t>
            </a:r>
          </a:p>
          <a:p>
            <a:pPr lvl="2"/>
            <a:r>
              <a:rPr lang="en-US" sz="2400" dirty="0"/>
              <a:t>Will give you the highest loan amount and also highest cost</a:t>
            </a:r>
          </a:p>
          <a:p>
            <a:pPr lvl="2"/>
            <a:r>
              <a:rPr lang="en-US" sz="2400" dirty="0"/>
              <a:t>Floating rate with LIBOR (5-6%)</a:t>
            </a:r>
          </a:p>
          <a:p>
            <a:pPr lvl="2"/>
            <a:r>
              <a:rPr lang="en-US" sz="2400" dirty="0"/>
              <a:t>Full term interest only but term is 3 years +1 +1 (full amort)</a:t>
            </a:r>
          </a:p>
          <a:p>
            <a:pPr lvl="2"/>
            <a:r>
              <a:rPr lang="en-US" sz="2400" dirty="0"/>
              <a:t>Also use debt yield test and LTV tests</a:t>
            </a:r>
          </a:p>
          <a:p>
            <a:pPr lvl="2"/>
            <a:r>
              <a:rPr lang="en-US" sz="2400" dirty="0"/>
              <a:t>Will hold CAPEX and release with payment</a:t>
            </a:r>
          </a:p>
          <a:p>
            <a:pPr lvl="2"/>
            <a:r>
              <a:rPr lang="en-US" sz="2400" dirty="0"/>
              <a:t>Prepayment flexibility (only 6-12 month lockout)</a:t>
            </a:r>
          </a:p>
          <a:p>
            <a:pPr lvl="2"/>
            <a:endParaRPr lang="en-US" sz="2400" dirty="0"/>
          </a:p>
          <a:p>
            <a:pPr lvl="2"/>
            <a:endParaRPr lang="en-US" sz="2400" dirty="0"/>
          </a:p>
          <a:p>
            <a:pPr lvl="1"/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9600093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:\Users\rritzenthaler\Desktop\Real Estate\cashflowLOGO01new01.png">
            <a:extLst>
              <a:ext uri="{FF2B5EF4-FFF2-40B4-BE49-F238E27FC236}">
                <a16:creationId xmlns:a16="http://schemas.microsoft.com/office/drawing/2014/main" id="{650EC8E8-2534-4B2E-8863-E7E6B5E7C807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087" y="5761788"/>
            <a:ext cx="3185108" cy="668151"/>
          </a:xfrm>
          <a:prstGeom prst="rect">
            <a:avLst/>
          </a:prstGeom>
          <a:noFill/>
          <a:effectLst>
            <a:innerShdw blurRad="57150" dist="38100" dir="14460000">
              <a:prstClr val="black">
                <a:alpha val="70000"/>
              </a:prstClr>
            </a:innerShdw>
          </a:effectLst>
        </p:spPr>
      </p:pic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671E63A3-2F0E-413E-A60E-9D0A876A7EEE}"/>
              </a:ext>
            </a:extLst>
          </p:cNvPr>
          <p:cNvSpPr txBox="1">
            <a:spLocks/>
          </p:cNvSpPr>
          <p:nvPr/>
        </p:nvSpPr>
        <p:spPr>
          <a:xfrm>
            <a:off x="738347" y="734528"/>
            <a:ext cx="10410915" cy="477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dirty="0"/>
              <a:t>Private Lender</a:t>
            </a:r>
          </a:p>
          <a:p>
            <a:pPr lvl="2"/>
            <a:r>
              <a:rPr lang="en-US" sz="2400" dirty="0"/>
              <a:t>Addressing gaps between agency and CMBS</a:t>
            </a:r>
          </a:p>
          <a:p>
            <a:pPr lvl="2"/>
            <a:r>
              <a:rPr lang="en-US" sz="2400" dirty="0"/>
              <a:t>Potentially more i/o period</a:t>
            </a:r>
          </a:p>
          <a:p>
            <a:pPr lvl="2"/>
            <a:r>
              <a:rPr lang="en-US" sz="2400" dirty="0"/>
              <a:t>Fix rate for 10 years</a:t>
            </a:r>
          </a:p>
          <a:p>
            <a:pPr lvl="2"/>
            <a:r>
              <a:rPr lang="en-US" sz="2400" dirty="0"/>
              <a:t>No supplemental loan</a:t>
            </a:r>
          </a:p>
          <a:p>
            <a:pPr lvl="2"/>
            <a:r>
              <a:rPr lang="en-US" sz="2400" dirty="0"/>
              <a:t>Essentially same as agency but without supplemental</a:t>
            </a:r>
          </a:p>
          <a:p>
            <a:pPr lvl="2"/>
            <a:endParaRPr lang="en-US" sz="2400" dirty="0"/>
          </a:p>
          <a:p>
            <a:pPr lvl="1"/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75946281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rritzenthaler\Desktop\Real Estate\cashflowLOGO01new01.png">
            <a:extLst>
              <a:ext uri="{FF2B5EF4-FFF2-40B4-BE49-F238E27FC236}">
                <a16:creationId xmlns:a16="http://schemas.microsoft.com/office/drawing/2014/main" id="{C89C7800-E22C-4573-AD23-65E569AB263B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89398" y="313943"/>
            <a:ext cx="5304759" cy="1112798"/>
          </a:xfrm>
          <a:prstGeom prst="rect">
            <a:avLst/>
          </a:prstGeom>
          <a:noFill/>
          <a:effectLst>
            <a:innerShdw blurRad="57150" dist="38100" dir="14460000">
              <a:prstClr val="black">
                <a:alpha val="70000"/>
              </a:prstClr>
            </a:innerShdw>
          </a:effec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F120BCF-21CC-450F-A25D-B4B19799B4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</p:spPr>
        <p:txBody>
          <a:bodyPr>
            <a:normAutofit/>
          </a:bodyPr>
          <a:lstStyle/>
          <a:p>
            <a:r>
              <a:rPr lang="en-US" dirty="0"/>
              <a:t>Debt market update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E8CA69-DD8F-4BC7-8F67-988056AEFA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51412" y="1355084"/>
            <a:ext cx="4419171" cy="3575884"/>
          </a:xfrm>
        </p:spPr>
        <p:txBody>
          <a:bodyPr>
            <a:normAutofit/>
          </a:bodyPr>
          <a:lstStyle/>
          <a:p>
            <a:r>
              <a:rPr lang="en-US" sz="3200"/>
              <a:t>Questions?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9205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498</TotalTime>
  <Words>460</Words>
  <Application>Microsoft Office PowerPoint</Application>
  <PresentationFormat>Widescreen</PresentationFormat>
  <Paragraphs>72</Paragraphs>
  <Slides>16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Calibri</vt:lpstr>
      <vt:lpstr>Century Gothic</vt:lpstr>
      <vt:lpstr>Wingdings 3</vt:lpstr>
      <vt:lpstr>Slice</vt:lpstr>
      <vt:lpstr>General partner splits</vt:lpstr>
      <vt:lpstr>PowerPoint Presentation</vt:lpstr>
      <vt:lpstr>PowerPoint Presentation</vt:lpstr>
      <vt:lpstr>General partner split</vt:lpstr>
      <vt:lpstr>General partner split</vt:lpstr>
      <vt:lpstr>PowerPoint Presentation</vt:lpstr>
      <vt:lpstr>PowerPoint Presentation</vt:lpstr>
      <vt:lpstr>Debt market update</vt:lpstr>
      <vt:lpstr>Debt market update</vt:lpstr>
      <vt:lpstr>Debt market update</vt:lpstr>
      <vt:lpstr>Debt market update</vt:lpstr>
      <vt:lpstr>PowerPoint Presentation</vt:lpstr>
      <vt:lpstr>PowerPoint Presentation</vt:lpstr>
      <vt:lpstr>PowerPoint Presentation</vt:lpstr>
      <vt:lpstr>PowerPoint Presentation</vt:lpstr>
      <vt:lpstr>Debt market update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Internal Rate of Return</dc:title>
  <dc:creator>Robert Ritzenthaler</dc:creator>
  <cp:lastModifiedBy>Robert Ritzenthaler</cp:lastModifiedBy>
  <cp:revision>32</cp:revision>
  <dcterms:created xsi:type="dcterms:W3CDTF">2017-10-25T13:47:26Z</dcterms:created>
  <dcterms:modified xsi:type="dcterms:W3CDTF">2019-09-05T21:03:33Z</dcterms:modified>
</cp:coreProperties>
</file>