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0"/>
  </p:notesMasterIdLst>
  <p:sldIdLst>
    <p:sldId id="266" r:id="rId2"/>
    <p:sldId id="267" r:id="rId3"/>
    <p:sldId id="287" r:id="rId4"/>
    <p:sldId id="282" r:id="rId5"/>
    <p:sldId id="288" r:id="rId6"/>
    <p:sldId id="289" r:id="rId7"/>
    <p:sldId id="290" r:id="rId8"/>
    <p:sldId id="291" r:id="rId9"/>
    <p:sldId id="292" r:id="rId10"/>
    <p:sldId id="293" r:id="rId11"/>
    <p:sldId id="294" r:id="rId12"/>
    <p:sldId id="295" r:id="rId13"/>
    <p:sldId id="296" r:id="rId14"/>
    <p:sldId id="297" r:id="rId15"/>
    <p:sldId id="283" r:id="rId16"/>
    <p:sldId id="284" r:id="rId17"/>
    <p:sldId id="285" r:id="rId18"/>
    <p:sldId id="286"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varScale="1">
        <p:scale>
          <a:sx n="73" d="100"/>
          <a:sy n="73" d="100"/>
        </p:scale>
        <p:origin x="100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B2C096C-B002-4F54-ACAA-FF0599A0DBD7}" type="datetimeFigureOut">
              <a:rPr lang="en-US" smtClean="0"/>
              <a:t>3/12/2020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559A59B-66E1-407D-BE71-2D36936BA4B9}" type="slidenum">
              <a:rPr lang="en-US" smtClean="0"/>
              <a:t>‹#›</a:t>
            </a:fld>
            <a:endParaRPr lang="en-US"/>
          </a:p>
        </p:txBody>
      </p:sp>
    </p:spTree>
    <p:extLst>
      <p:ext uri="{BB962C8B-B14F-4D97-AF65-F5344CB8AC3E}">
        <p14:creationId xmlns:p14="http://schemas.microsoft.com/office/powerpoint/2010/main" val="37876399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Date Placeholder 2"/>
          <p:cNvSpPr>
            <a:spLocks noGrp="1"/>
          </p:cNvSpPr>
          <p:nvPr>
            <p:ph type="dt" sz="half" idx="10"/>
          </p:nvPr>
        </p:nvSpPr>
        <p:spPr/>
        <p:txBody>
          <a:bodyPr/>
          <a:lstStyle/>
          <a:p>
            <a:fld id="{B61BEF0D-F0BB-DE4B-95CE-6DB70DBA9567}" type="datetimeFigureOut">
              <a:rPr lang="en-US" dirty="0"/>
              <a:pPr/>
              <a:t>3/12/2020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3/12/2020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3/12/2020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3/12/2020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3/12/2020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3/12/2020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3/12/2020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3/12/2020</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nytimes.com/2020/03/10/us/coronavirus-nursing-homes-washington-seattle.html"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cnbc.com/2020/03/11/who-declares-the-coronavirus-outbreak-a-global-pandemic.html"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https://www.npr.org/sections/health-shots/2020/03/11/814460233/coronavirus-1-000-cases-now-in-u-s-and-it-s-going-to-get-worse-fauci-says"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hyperlink" Target="https://www.cnn.com/2020/03/11/world/mbs-oil-analysis-robertson-intl/index.html" TargetMode="External"/><Relationship Id="rId3" Type="http://schemas.openxmlformats.org/officeDocument/2006/relationships/hyperlink" Target="https://www.nytimes.com/2020/03/11/business/bear-market-stocks-dow.html" TargetMode="External"/><Relationship Id="rId7" Type="http://schemas.openxmlformats.org/officeDocument/2006/relationships/hyperlink" Target="https://www.axios.com/federal-reserve-interest-rate-cut-coronavirus-451c0d3e-6e2c-40a4-babf-1d8f3563f9ce.html" TargetMode="Externa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https://www.reuters.com/article/us-fed-rates-poll/fed-to-cut-rates-again-in-march-but-effectiveness-challenged-reuters-poll-idUSKBN20T1SJ" TargetMode="External"/><Relationship Id="rId5" Type="http://schemas.openxmlformats.org/officeDocument/2006/relationships/hyperlink" Target="https://www.washingtonpost.com/business/2020/03/03/economy-coronavirus-rate-cuts/" TargetMode="External"/><Relationship Id="rId4" Type="http://schemas.openxmlformats.org/officeDocument/2006/relationships/hyperlink" Target="https://markets.businessinsider.com/news/stocks/us-treasury-yield-curve-below-1-percent-red-flag-investors-2020-3-1028975968"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washingtonpost.com/health/2020/03/11/what-coronavirus-fears-are-doing-people-with-anxiety-disorders/"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https://nypost.com/2020/03/11/asian-man-is-victim-in-latest-coronavirus-fueled-hate-crime/"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www.cdc.gov/coronavirus/2019-ncov/index.html" TargetMode="External"/><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hyperlink" Target="https://www.health.harvard.edu/diseases-and-conditions/coronavirus-resource-center" TargetMode="External"/><Relationship Id="rId4" Type="http://schemas.openxmlformats.org/officeDocument/2006/relationships/hyperlink" Target="https://travel.state.gov/content/travel/en/traveladvisories/traveladvisories.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6DCB64DE-FB3A-4D83-9241-A0D26824BE54}"/>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2">
            <a:schemeClr val="dk2"/>
          </a:fillRef>
          <a:effectRef idx="0">
            <a:schemeClr val="accent1"/>
          </a:effectRef>
          <a:fontRef idx="minor">
            <a:schemeClr val="lt1"/>
          </a:fontRef>
        </p:style>
        <p:txBody>
          <a:bodyPr rtlCol="0" anchor="ctr"/>
          <a:lstStyle/>
          <a:p>
            <a:pPr algn="ctr"/>
            <a:endParaRPr lang="en-US"/>
          </a:p>
        </p:txBody>
      </p:sp>
      <p:sp useBgFill="1">
        <p:nvSpPr>
          <p:cNvPr id="11" name="Snip Diagonal Corner Rectangle 6">
            <a:extLst>
              <a:ext uri="{FF2B5EF4-FFF2-40B4-BE49-F238E27FC236}">
                <a16:creationId xmlns:a16="http://schemas.microsoft.com/office/drawing/2014/main" id="{5E94C64B-831C-45FA-B484-591F4D577C60}"/>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5702" y="606367"/>
            <a:ext cx="10948124" cy="3546637"/>
          </a:xfrm>
          <a:prstGeom prst="snip2DiagRect">
            <a:avLst>
              <a:gd name="adj1" fmla="val 13628"/>
              <a:gd name="adj2" fmla="val 0"/>
            </a:avLst>
          </a:prstGeom>
          <a:ln>
            <a:noFill/>
          </a:ln>
          <a:effectLst>
            <a:innerShdw blurRad="57150" dist="38100" dir="14460000">
              <a:prstClr val="black">
                <a:alpha val="7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C:\Users\rritzenthaler\Desktop\Real Estate\cashflowLOGO01new01.png">
            <a:extLst>
              <a:ext uri="{FF2B5EF4-FFF2-40B4-BE49-F238E27FC236}">
                <a16:creationId xmlns:a16="http://schemas.microsoft.com/office/drawing/2014/main" id="{FFCCB2D6-E4BA-4BD9-899F-67EBE65B4C31}"/>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91381" y="1338674"/>
            <a:ext cx="9977813" cy="2093081"/>
          </a:xfrm>
          <a:prstGeom prst="rect">
            <a:avLst/>
          </a:prstGeom>
          <a:noFill/>
        </p:spPr>
      </p:pic>
      <p:grpSp>
        <p:nvGrpSpPr>
          <p:cNvPr id="13" name="Group 12">
            <a:extLst>
              <a:ext uri="{FF2B5EF4-FFF2-40B4-BE49-F238E27FC236}">
                <a16:creationId xmlns:a16="http://schemas.microsoft.com/office/drawing/2014/main" id="{AC96E397-7705-43C9-AC81-FA8EF1951DD2}"/>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14" name="Straight Connector 13">
              <a:extLst>
                <a:ext uri="{FF2B5EF4-FFF2-40B4-BE49-F238E27FC236}">
                  <a16:creationId xmlns:a16="http://schemas.microsoft.com/office/drawing/2014/main" id="{F3610BCA-0EBE-4357-AAC0-13841E7C54F3}"/>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B60E1E24-3D98-4A53-A3AD-CBD84D94FA29}"/>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367E51D9-454B-4095-9718-C6B1CDED9737}"/>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4A8E8BDB-294C-4025-A6C1-2FFDDA36F869}"/>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A0D27BDE-F887-4341-B91A-3145A6142EC7}"/>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2" name="Title 1">
            <a:extLst>
              <a:ext uri="{FF2B5EF4-FFF2-40B4-BE49-F238E27FC236}">
                <a16:creationId xmlns:a16="http://schemas.microsoft.com/office/drawing/2014/main" id="{5AFE2AC9-CD5A-44BE-AE77-F788E9950331}"/>
              </a:ext>
            </a:extLst>
          </p:cNvPr>
          <p:cNvSpPr>
            <a:spLocks noGrp="1"/>
          </p:cNvSpPr>
          <p:nvPr>
            <p:ph type="ctrTitle"/>
          </p:nvPr>
        </p:nvSpPr>
        <p:spPr>
          <a:xfrm>
            <a:off x="665640" y="4414687"/>
            <a:ext cx="10250013" cy="1233251"/>
          </a:xfrm>
        </p:spPr>
        <p:txBody>
          <a:bodyPr>
            <a:normAutofit/>
          </a:bodyPr>
          <a:lstStyle/>
          <a:p>
            <a:r>
              <a:rPr lang="en-US" dirty="0">
                <a:solidFill>
                  <a:srgbClr val="FFFFFF"/>
                </a:solidFill>
              </a:rPr>
              <a:t>COVID-19 vs MULTIFAMILY</a:t>
            </a:r>
          </a:p>
        </p:txBody>
      </p:sp>
    </p:spTree>
    <p:extLst>
      <p:ext uri="{BB962C8B-B14F-4D97-AF65-F5344CB8AC3E}">
        <p14:creationId xmlns:p14="http://schemas.microsoft.com/office/powerpoint/2010/main" val="199535523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pic>
        <p:nvPicPr>
          <p:cNvPr id="4" name="Picture 3" descr="C:\Users\rritzenthaler\Desktop\Real Estate\cashflowLOGO01new01.png">
            <a:extLst>
              <a:ext uri="{FF2B5EF4-FFF2-40B4-BE49-F238E27FC236}">
                <a16:creationId xmlns:a16="http://schemas.microsoft.com/office/drawing/2014/main" id="{C89C7800-E22C-4573-AD23-65E569AB263B}"/>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643552" y="5068685"/>
            <a:ext cx="5513968" cy="1156684"/>
          </a:xfrm>
          <a:prstGeom prst="rect">
            <a:avLst/>
          </a:prstGeom>
          <a:noFill/>
        </p:spPr>
      </p:pic>
      <p:sp>
        <p:nvSpPr>
          <p:cNvPr id="11" name="Content Placeholder 2">
            <a:extLst>
              <a:ext uri="{FF2B5EF4-FFF2-40B4-BE49-F238E27FC236}">
                <a16:creationId xmlns:a16="http://schemas.microsoft.com/office/drawing/2014/main" id="{817FA353-9323-4831-982B-A8726A1F8146}"/>
              </a:ext>
            </a:extLst>
          </p:cNvPr>
          <p:cNvSpPr>
            <a:spLocks noGrp="1"/>
          </p:cNvSpPr>
          <p:nvPr>
            <p:ph idx="1"/>
          </p:nvPr>
        </p:nvSpPr>
        <p:spPr>
          <a:xfrm>
            <a:off x="574035" y="762410"/>
            <a:ext cx="10122539" cy="4128372"/>
          </a:xfrm>
        </p:spPr>
        <p:txBody>
          <a:bodyPr>
            <a:normAutofit/>
          </a:bodyPr>
          <a:lstStyle/>
          <a:p>
            <a:r>
              <a:rPr lang="en-US" dirty="0"/>
              <a:t>Communication</a:t>
            </a:r>
            <a:endParaRPr lang="en-US" b="1" dirty="0"/>
          </a:p>
          <a:p>
            <a:r>
              <a:rPr lang="en-US" dirty="0"/>
              <a:t>We have to be honest with ourselves that in our line of business, individuals are living in close proximity to each other, sharing common spaces, and coming and going from numerous places that could increase the risk  of an infected resident spreading the virus from one person to another. </a:t>
            </a:r>
            <a:r>
              <a:rPr lang="en-US" u="sng" dirty="0">
                <a:hlinkClick r:id="rId3"/>
              </a:rPr>
              <a:t> Senior living facilities provide all the evidence that we need to know that the virus can spread quickly among residents and be devastating for those with underlying medical conditions</a:t>
            </a:r>
            <a:r>
              <a:rPr lang="en-US" dirty="0"/>
              <a:t>.</a:t>
            </a:r>
          </a:p>
        </p:txBody>
      </p:sp>
    </p:spTree>
    <p:extLst>
      <p:ext uri="{BB962C8B-B14F-4D97-AF65-F5344CB8AC3E}">
        <p14:creationId xmlns:p14="http://schemas.microsoft.com/office/powerpoint/2010/main" val="415479812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pic>
        <p:nvPicPr>
          <p:cNvPr id="4" name="Picture 3" descr="C:\Users\rritzenthaler\Desktop\Real Estate\cashflowLOGO01new01.png">
            <a:extLst>
              <a:ext uri="{FF2B5EF4-FFF2-40B4-BE49-F238E27FC236}">
                <a16:creationId xmlns:a16="http://schemas.microsoft.com/office/drawing/2014/main" id="{C89C7800-E22C-4573-AD23-65E569AB263B}"/>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643552" y="5068685"/>
            <a:ext cx="5513968" cy="1156684"/>
          </a:xfrm>
          <a:prstGeom prst="rect">
            <a:avLst/>
          </a:prstGeom>
          <a:noFill/>
        </p:spPr>
      </p:pic>
      <p:sp>
        <p:nvSpPr>
          <p:cNvPr id="11" name="Content Placeholder 2">
            <a:extLst>
              <a:ext uri="{FF2B5EF4-FFF2-40B4-BE49-F238E27FC236}">
                <a16:creationId xmlns:a16="http://schemas.microsoft.com/office/drawing/2014/main" id="{817FA353-9323-4831-982B-A8726A1F8146}"/>
              </a:ext>
            </a:extLst>
          </p:cNvPr>
          <p:cNvSpPr>
            <a:spLocks noGrp="1"/>
          </p:cNvSpPr>
          <p:nvPr>
            <p:ph idx="1"/>
          </p:nvPr>
        </p:nvSpPr>
        <p:spPr>
          <a:xfrm>
            <a:off x="574035" y="762410"/>
            <a:ext cx="10122539" cy="4128372"/>
          </a:xfrm>
        </p:spPr>
        <p:txBody>
          <a:bodyPr>
            <a:normAutofit fontScale="85000" lnSpcReduction="20000"/>
          </a:bodyPr>
          <a:lstStyle/>
          <a:p>
            <a:r>
              <a:rPr lang="en-US" dirty="0"/>
              <a:t>We have to be prepared to communicate both with residents and with local health authorities in the event that one of our residents is infected.  We think there are 3 important steps that must be taken to prepare for what may be inevitable for many of us:</a:t>
            </a:r>
          </a:p>
          <a:p>
            <a:pPr fontAlgn="base"/>
            <a:r>
              <a:rPr lang="en-US" b="1" dirty="0"/>
              <a:t>Establish/Update a direct line of communication to residents</a:t>
            </a:r>
            <a:r>
              <a:rPr lang="en-US" dirty="0"/>
              <a:t>:  In the event that one of our residents becomes ill, it isn’t hard to imagine that the panic level will ratchet up many notches.  We need to have a direct line of communication to our residents like email or text to clearly explain the situation and actions that are being taken to protect others.</a:t>
            </a:r>
          </a:p>
          <a:p>
            <a:pPr fontAlgn="base"/>
            <a:r>
              <a:rPr lang="en-US" b="1" dirty="0"/>
              <a:t>Establish a direct line of communication to local health authorities</a:t>
            </a:r>
            <a:r>
              <a:rPr lang="en-US" dirty="0"/>
              <a:t>:  In the event of an emergency, we need to know who to contact and we need to be ready to do it quickly.  Compile a list of the closest hospitals, urgent care clinics, and civic authorities to be prepared for their instructions on how to handle an outbreak.  If one resident is infected, the likelihood that more than one is infected may be higher and we need to be able to move quickly to coordinate next steps with local authorities.</a:t>
            </a:r>
          </a:p>
          <a:p>
            <a:pPr fontAlgn="base"/>
            <a:r>
              <a:rPr lang="en-US" b="1" dirty="0"/>
              <a:t>Communicate Steps Being Taken or Restrictions Being Put In Place</a:t>
            </a:r>
            <a:r>
              <a:rPr lang="en-US" dirty="0"/>
              <a:t>:  To reassure residents we should proactively communicate with our residents the steps that are being taken to protect their health OR, if restrictions on movement or use of common areas becomes necessary, we should be prepared to communicate that as well.</a:t>
            </a:r>
          </a:p>
        </p:txBody>
      </p:sp>
    </p:spTree>
    <p:extLst>
      <p:ext uri="{BB962C8B-B14F-4D97-AF65-F5344CB8AC3E}">
        <p14:creationId xmlns:p14="http://schemas.microsoft.com/office/powerpoint/2010/main" val="37265829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pic>
        <p:nvPicPr>
          <p:cNvPr id="4" name="Picture 3" descr="C:\Users\rritzenthaler\Desktop\Real Estate\cashflowLOGO01new01.png">
            <a:extLst>
              <a:ext uri="{FF2B5EF4-FFF2-40B4-BE49-F238E27FC236}">
                <a16:creationId xmlns:a16="http://schemas.microsoft.com/office/drawing/2014/main" id="{C89C7800-E22C-4573-AD23-65E569AB263B}"/>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643552" y="5068685"/>
            <a:ext cx="5513968" cy="1156684"/>
          </a:xfrm>
          <a:prstGeom prst="rect">
            <a:avLst/>
          </a:prstGeom>
          <a:noFill/>
        </p:spPr>
      </p:pic>
      <p:sp>
        <p:nvSpPr>
          <p:cNvPr id="11" name="Content Placeholder 2">
            <a:extLst>
              <a:ext uri="{FF2B5EF4-FFF2-40B4-BE49-F238E27FC236}">
                <a16:creationId xmlns:a16="http://schemas.microsoft.com/office/drawing/2014/main" id="{817FA353-9323-4831-982B-A8726A1F8146}"/>
              </a:ext>
            </a:extLst>
          </p:cNvPr>
          <p:cNvSpPr>
            <a:spLocks noGrp="1"/>
          </p:cNvSpPr>
          <p:nvPr>
            <p:ph idx="1"/>
          </p:nvPr>
        </p:nvSpPr>
        <p:spPr>
          <a:xfrm>
            <a:off x="574035" y="762410"/>
            <a:ext cx="10122539" cy="4128372"/>
          </a:xfrm>
        </p:spPr>
        <p:txBody>
          <a:bodyPr>
            <a:normAutofit/>
          </a:bodyPr>
          <a:lstStyle/>
          <a:p>
            <a:r>
              <a:rPr lang="en-US" dirty="0"/>
              <a:t>Vendors &amp; Visitors</a:t>
            </a:r>
            <a:endParaRPr lang="en-US" b="1" dirty="0"/>
          </a:p>
          <a:p>
            <a:r>
              <a:rPr lang="en-US" dirty="0"/>
              <a:t>Residents aren’t the only ones on property on a daily basis.  We may also have employees, vendors, and visitors that normally come and go without much thought.  In addition, it is common to rely on vendors, like a property management company, or technology tools to run our properties on a day to day basis.  On this front, we need to do a few things to prepare for the prospect of having to screen all vendors and visitors or suddenly losing a relied upon vendor due to illness or financial hardship.</a:t>
            </a:r>
          </a:p>
        </p:txBody>
      </p:sp>
    </p:spTree>
    <p:extLst>
      <p:ext uri="{BB962C8B-B14F-4D97-AF65-F5344CB8AC3E}">
        <p14:creationId xmlns:p14="http://schemas.microsoft.com/office/powerpoint/2010/main" val="114852336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pic>
        <p:nvPicPr>
          <p:cNvPr id="4" name="Picture 3" descr="C:\Users\rritzenthaler\Desktop\Real Estate\cashflowLOGO01new01.png">
            <a:extLst>
              <a:ext uri="{FF2B5EF4-FFF2-40B4-BE49-F238E27FC236}">
                <a16:creationId xmlns:a16="http://schemas.microsoft.com/office/drawing/2014/main" id="{C89C7800-E22C-4573-AD23-65E569AB263B}"/>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643552" y="5068685"/>
            <a:ext cx="5513968" cy="1156684"/>
          </a:xfrm>
          <a:prstGeom prst="rect">
            <a:avLst/>
          </a:prstGeom>
          <a:noFill/>
        </p:spPr>
      </p:pic>
      <p:sp>
        <p:nvSpPr>
          <p:cNvPr id="11" name="Content Placeholder 2">
            <a:extLst>
              <a:ext uri="{FF2B5EF4-FFF2-40B4-BE49-F238E27FC236}">
                <a16:creationId xmlns:a16="http://schemas.microsoft.com/office/drawing/2014/main" id="{817FA353-9323-4831-982B-A8726A1F8146}"/>
              </a:ext>
            </a:extLst>
          </p:cNvPr>
          <p:cNvSpPr>
            <a:spLocks noGrp="1"/>
          </p:cNvSpPr>
          <p:nvPr>
            <p:ph idx="1"/>
          </p:nvPr>
        </p:nvSpPr>
        <p:spPr>
          <a:xfrm>
            <a:off x="574035" y="762410"/>
            <a:ext cx="10122539" cy="4128372"/>
          </a:xfrm>
        </p:spPr>
        <p:txBody>
          <a:bodyPr>
            <a:normAutofit fontScale="92500" lnSpcReduction="20000"/>
          </a:bodyPr>
          <a:lstStyle/>
          <a:p>
            <a:pPr fontAlgn="base"/>
            <a:r>
              <a:rPr lang="en-US" b="1" dirty="0"/>
              <a:t>Identify Key Vendors &amp; Technology Tools And Develop Contingency Plans</a:t>
            </a:r>
            <a:r>
              <a:rPr lang="en-US" dirty="0"/>
              <a:t>:  What if a property manager becomes ill?  Or, what if they go out of business? Either way, the sudden loss of a key vendor or technology tool could create a difficult situation.  We should use this time as an inflection point to identify our critical dependencies and plan for life without them.</a:t>
            </a:r>
          </a:p>
          <a:p>
            <a:pPr fontAlgn="base"/>
            <a:r>
              <a:rPr lang="en-US" b="1" dirty="0"/>
              <a:t>Consider What a Screening Protocol Would Look Like</a:t>
            </a:r>
            <a:r>
              <a:rPr lang="en-US" dirty="0"/>
              <a:t>:  Should one of our residents become ill, it isn’t out of the question that local authorities would place our entire property under quarantine.  Granted, this is a worst case scenario, but we should spend some time thinking about the entries and exits to our properties and how we or local authorities may have to monitor and/or screen individuals coming and going.</a:t>
            </a:r>
          </a:p>
          <a:p>
            <a:pPr fontAlgn="base"/>
            <a:r>
              <a:rPr lang="en-US" b="1" dirty="0"/>
              <a:t>Consider the Financial Health of Key Vendors</a:t>
            </a:r>
            <a:r>
              <a:rPr lang="en-US" dirty="0"/>
              <a:t>:  This economic shock is likely going to have far reaching consequences.  But, it is too early to determine exactly how it will play out. Like residents, it may make sense to evaluate the financial health of key vendors to ensure that they have the capacity to endure an extended economic contraction or sudden illness of one of their key employees.</a:t>
            </a:r>
          </a:p>
        </p:txBody>
      </p:sp>
    </p:spTree>
    <p:extLst>
      <p:ext uri="{BB962C8B-B14F-4D97-AF65-F5344CB8AC3E}">
        <p14:creationId xmlns:p14="http://schemas.microsoft.com/office/powerpoint/2010/main" val="343673215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pic>
        <p:nvPicPr>
          <p:cNvPr id="4" name="Picture 3" descr="C:\Users\rritzenthaler\Desktop\Real Estate\cashflowLOGO01new01.png">
            <a:extLst>
              <a:ext uri="{FF2B5EF4-FFF2-40B4-BE49-F238E27FC236}">
                <a16:creationId xmlns:a16="http://schemas.microsoft.com/office/drawing/2014/main" id="{C89C7800-E22C-4573-AD23-65E569AB263B}"/>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643552" y="5068685"/>
            <a:ext cx="5513968" cy="1156684"/>
          </a:xfrm>
          <a:prstGeom prst="rect">
            <a:avLst/>
          </a:prstGeom>
          <a:noFill/>
        </p:spPr>
      </p:pic>
      <p:sp>
        <p:nvSpPr>
          <p:cNvPr id="11" name="Content Placeholder 2">
            <a:extLst>
              <a:ext uri="{FF2B5EF4-FFF2-40B4-BE49-F238E27FC236}">
                <a16:creationId xmlns:a16="http://schemas.microsoft.com/office/drawing/2014/main" id="{817FA353-9323-4831-982B-A8726A1F8146}"/>
              </a:ext>
            </a:extLst>
          </p:cNvPr>
          <p:cNvSpPr>
            <a:spLocks noGrp="1"/>
          </p:cNvSpPr>
          <p:nvPr>
            <p:ph idx="1"/>
          </p:nvPr>
        </p:nvSpPr>
        <p:spPr>
          <a:xfrm>
            <a:off x="574035" y="762410"/>
            <a:ext cx="10122539" cy="4128372"/>
          </a:xfrm>
        </p:spPr>
        <p:txBody>
          <a:bodyPr>
            <a:normAutofit/>
          </a:bodyPr>
          <a:lstStyle/>
          <a:p>
            <a:r>
              <a:rPr lang="en-US" dirty="0"/>
              <a:t>Conclusions and Final Thoughts</a:t>
            </a:r>
            <a:endParaRPr lang="en-US" b="1" dirty="0"/>
          </a:p>
          <a:p>
            <a:r>
              <a:rPr lang="en-US" dirty="0"/>
              <a:t>Above all, the key is to remain calm, understand where the risks are, mitigate them where possible, and support our residents through what are likely to be some tough times ahead. </a:t>
            </a:r>
          </a:p>
        </p:txBody>
      </p:sp>
    </p:spTree>
    <p:extLst>
      <p:ext uri="{BB962C8B-B14F-4D97-AF65-F5344CB8AC3E}">
        <p14:creationId xmlns:p14="http://schemas.microsoft.com/office/powerpoint/2010/main" val="324221750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6DCB64DE-FB3A-4D83-9241-A0D26824BE54}"/>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2">
            <a:schemeClr val="dk2"/>
          </a:fillRef>
          <a:effectRef idx="0">
            <a:schemeClr val="accent1"/>
          </a:effectRef>
          <a:fontRef idx="minor">
            <a:schemeClr val="lt1"/>
          </a:fontRef>
        </p:style>
        <p:txBody>
          <a:bodyPr rtlCol="0" anchor="ctr"/>
          <a:lstStyle/>
          <a:p>
            <a:pPr algn="ctr"/>
            <a:endParaRPr lang="en-US"/>
          </a:p>
        </p:txBody>
      </p:sp>
      <p:sp useBgFill="1">
        <p:nvSpPr>
          <p:cNvPr id="11" name="Snip Diagonal Corner Rectangle 6">
            <a:extLst>
              <a:ext uri="{FF2B5EF4-FFF2-40B4-BE49-F238E27FC236}">
                <a16:creationId xmlns:a16="http://schemas.microsoft.com/office/drawing/2014/main" id="{5E94C64B-831C-45FA-B484-591F4D577C60}"/>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5702" y="606367"/>
            <a:ext cx="10948124" cy="3546637"/>
          </a:xfrm>
          <a:prstGeom prst="snip2DiagRect">
            <a:avLst>
              <a:gd name="adj1" fmla="val 13628"/>
              <a:gd name="adj2" fmla="val 0"/>
            </a:avLst>
          </a:prstGeom>
          <a:ln>
            <a:noFill/>
          </a:ln>
          <a:effectLst>
            <a:innerShdw blurRad="57150" dist="38100" dir="14460000">
              <a:prstClr val="black">
                <a:alpha val="7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C:\Users\rritzenthaler\Desktop\Real Estate\cashflowLOGO01new01.png">
            <a:extLst>
              <a:ext uri="{FF2B5EF4-FFF2-40B4-BE49-F238E27FC236}">
                <a16:creationId xmlns:a16="http://schemas.microsoft.com/office/drawing/2014/main" id="{FFCCB2D6-E4BA-4BD9-899F-67EBE65B4C31}"/>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91381" y="1338674"/>
            <a:ext cx="9977813" cy="2093081"/>
          </a:xfrm>
          <a:prstGeom prst="rect">
            <a:avLst/>
          </a:prstGeom>
          <a:noFill/>
        </p:spPr>
      </p:pic>
      <p:grpSp>
        <p:nvGrpSpPr>
          <p:cNvPr id="13" name="Group 12">
            <a:extLst>
              <a:ext uri="{FF2B5EF4-FFF2-40B4-BE49-F238E27FC236}">
                <a16:creationId xmlns:a16="http://schemas.microsoft.com/office/drawing/2014/main" id="{AC96E397-7705-43C9-AC81-FA8EF1951DD2}"/>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14" name="Straight Connector 13">
              <a:extLst>
                <a:ext uri="{FF2B5EF4-FFF2-40B4-BE49-F238E27FC236}">
                  <a16:creationId xmlns:a16="http://schemas.microsoft.com/office/drawing/2014/main" id="{F3610BCA-0EBE-4357-AAC0-13841E7C54F3}"/>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B60E1E24-3D98-4A53-A3AD-CBD84D94FA29}"/>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367E51D9-454B-4095-9718-C6B1CDED9737}"/>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4A8E8BDB-294C-4025-A6C1-2FFDDA36F869}"/>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A0D27BDE-F887-4341-B91A-3145A6142EC7}"/>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2" name="Title 1">
            <a:extLst>
              <a:ext uri="{FF2B5EF4-FFF2-40B4-BE49-F238E27FC236}">
                <a16:creationId xmlns:a16="http://schemas.microsoft.com/office/drawing/2014/main" id="{5AFE2AC9-CD5A-44BE-AE77-F788E9950331}"/>
              </a:ext>
            </a:extLst>
          </p:cNvPr>
          <p:cNvSpPr>
            <a:spLocks noGrp="1"/>
          </p:cNvSpPr>
          <p:nvPr>
            <p:ph type="ctrTitle"/>
          </p:nvPr>
        </p:nvSpPr>
        <p:spPr>
          <a:xfrm>
            <a:off x="665640" y="4414687"/>
            <a:ext cx="10250013" cy="1233251"/>
          </a:xfrm>
        </p:spPr>
        <p:txBody>
          <a:bodyPr>
            <a:normAutofit/>
          </a:bodyPr>
          <a:lstStyle/>
          <a:p>
            <a:r>
              <a:rPr lang="en-US" dirty="0">
                <a:solidFill>
                  <a:srgbClr val="FFFFFF"/>
                </a:solidFill>
              </a:rPr>
              <a:t>UNDERWRITING – P&amp;L and RR</a:t>
            </a:r>
          </a:p>
        </p:txBody>
      </p:sp>
    </p:spTree>
    <p:extLst>
      <p:ext uri="{BB962C8B-B14F-4D97-AF65-F5344CB8AC3E}">
        <p14:creationId xmlns:p14="http://schemas.microsoft.com/office/powerpoint/2010/main" val="337153416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pic>
        <p:nvPicPr>
          <p:cNvPr id="4" name="Picture 3" descr="C:\Users\rritzenthaler\Desktop\Real Estate\cashflowLOGO01new01.png">
            <a:extLst>
              <a:ext uri="{FF2B5EF4-FFF2-40B4-BE49-F238E27FC236}">
                <a16:creationId xmlns:a16="http://schemas.microsoft.com/office/drawing/2014/main" id="{C89C7800-E22C-4573-AD23-65E569AB263B}"/>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643552" y="5068685"/>
            <a:ext cx="5513968" cy="1156684"/>
          </a:xfrm>
          <a:prstGeom prst="rect">
            <a:avLst/>
          </a:prstGeom>
          <a:noFill/>
        </p:spPr>
      </p:pic>
      <p:sp>
        <p:nvSpPr>
          <p:cNvPr id="11" name="Content Placeholder 2">
            <a:extLst>
              <a:ext uri="{FF2B5EF4-FFF2-40B4-BE49-F238E27FC236}">
                <a16:creationId xmlns:a16="http://schemas.microsoft.com/office/drawing/2014/main" id="{817FA353-9323-4831-982B-A8726A1F8146}"/>
              </a:ext>
            </a:extLst>
          </p:cNvPr>
          <p:cNvSpPr>
            <a:spLocks noGrp="1"/>
          </p:cNvSpPr>
          <p:nvPr>
            <p:ph idx="1"/>
          </p:nvPr>
        </p:nvSpPr>
        <p:spPr>
          <a:xfrm>
            <a:off x="574035" y="762410"/>
            <a:ext cx="10122539" cy="3652836"/>
          </a:xfrm>
        </p:spPr>
        <p:txBody>
          <a:bodyPr>
            <a:normAutofit/>
          </a:bodyPr>
          <a:lstStyle/>
          <a:p>
            <a:pPr lvl="1"/>
            <a:r>
              <a:rPr lang="en-US" sz="2800" dirty="0"/>
              <a:t>How to quickly analyze the rent roll</a:t>
            </a:r>
          </a:p>
          <a:p>
            <a:pPr lvl="2"/>
            <a:r>
              <a:rPr lang="en-US" sz="2600" dirty="0"/>
              <a:t>If already in Excel</a:t>
            </a:r>
          </a:p>
          <a:p>
            <a:pPr lvl="2"/>
            <a:r>
              <a:rPr lang="en-US" sz="2600" dirty="0"/>
              <a:t>If in PDF</a:t>
            </a:r>
          </a:p>
          <a:p>
            <a:pPr lvl="3"/>
            <a:r>
              <a:rPr lang="en-US" sz="2400" dirty="0"/>
              <a:t>Sort/Analyze</a:t>
            </a:r>
            <a:endParaRPr lang="en-US" dirty="0"/>
          </a:p>
        </p:txBody>
      </p:sp>
    </p:spTree>
    <p:extLst>
      <p:ext uri="{BB962C8B-B14F-4D97-AF65-F5344CB8AC3E}">
        <p14:creationId xmlns:p14="http://schemas.microsoft.com/office/powerpoint/2010/main" val="215680851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pic>
        <p:nvPicPr>
          <p:cNvPr id="4" name="Picture 3" descr="C:\Users\rritzenthaler\Desktop\Real Estate\cashflowLOGO01new01.png">
            <a:extLst>
              <a:ext uri="{FF2B5EF4-FFF2-40B4-BE49-F238E27FC236}">
                <a16:creationId xmlns:a16="http://schemas.microsoft.com/office/drawing/2014/main" id="{C89C7800-E22C-4573-AD23-65E569AB263B}"/>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643552" y="5068685"/>
            <a:ext cx="5513968" cy="1156684"/>
          </a:xfrm>
          <a:prstGeom prst="rect">
            <a:avLst/>
          </a:prstGeom>
          <a:noFill/>
        </p:spPr>
      </p:pic>
      <p:sp>
        <p:nvSpPr>
          <p:cNvPr id="11" name="Content Placeholder 2">
            <a:extLst>
              <a:ext uri="{FF2B5EF4-FFF2-40B4-BE49-F238E27FC236}">
                <a16:creationId xmlns:a16="http://schemas.microsoft.com/office/drawing/2014/main" id="{817FA353-9323-4831-982B-A8726A1F8146}"/>
              </a:ext>
            </a:extLst>
          </p:cNvPr>
          <p:cNvSpPr>
            <a:spLocks noGrp="1"/>
          </p:cNvSpPr>
          <p:nvPr>
            <p:ph idx="1"/>
          </p:nvPr>
        </p:nvSpPr>
        <p:spPr>
          <a:xfrm>
            <a:off x="574035" y="762410"/>
            <a:ext cx="10122539" cy="4128372"/>
          </a:xfrm>
        </p:spPr>
        <p:txBody>
          <a:bodyPr>
            <a:normAutofit/>
          </a:bodyPr>
          <a:lstStyle/>
          <a:p>
            <a:pPr lvl="1"/>
            <a:r>
              <a:rPr lang="en-US" sz="2800" dirty="0"/>
              <a:t>WE’LL DO THIS ON THE NEXT CALL</a:t>
            </a:r>
          </a:p>
          <a:p>
            <a:pPr lvl="1"/>
            <a:r>
              <a:rPr lang="en-US" sz="2800" dirty="0"/>
              <a:t>How to quickly analyze the profit &amp; loss</a:t>
            </a:r>
          </a:p>
          <a:p>
            <a:pPr lvl="2"/>
            <a:r>
              <a:rPr lang="en-US" sz="2600" dirty="0"/>
              <a:t>Look for </a:t>
            </a:r>
            <a:r>
              <a:rPr lang="en-US" sz="2600" dirty="0" err="1"/>
              <a:t>anomolies</a:t>
            </a:r>
            <a:endParaRPr lang="en-US" sz="2600" dirty="0"/>
          </a:p>
          <a:p>
            <a:pPr lvl="2"/>
            <a:r>
              <a:rPr lang="en-US" sz="2600" dirty="0"/>
              <a:t>Pull together similar line items</a:t>
            </a:r>
          </a:p>
          <a:p>
            <a:pPr lvl="2"/>
            <a:r>
              <a:rPr lang="en-US" sz="2600" dirty="0"/>
              <a:t>Use common sense</a:t>
            </a:r>
          </a:p>
        </p:txBody>
      </p:sp>
    </p:spTree>
    <p:extLst>
      <p:ext uri="{BB962C8B-B14F-4D97-AF65-F5344CB8AC3E}">
        <p14:creationId xmlns:p14="http://schemas.microsoft.com/office/powerpoint/2010/main" val="132725856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7E76E764-7D03-4403-9B9D-7FBE8FDAA8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2">
            <a:schemeClr val="dk2"/>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AFE2AC9-CD5A-44BE-AE77-F788E9950331}"/>
              </a:ext>
            </a:extLst>
          </p:cNvPr>
          <p:cNvSpPr>
            <a:spLocks noGrp="1"/>
          </p:cNvSpPr>
          <p:nvPr>
            <p:ph type="ctrTitle"/>
          </p:nvPr>
        </p:nvSpPr>
        <p:spPr>
          <a:xfrm>
            <a:off x="665640" y="4008962"/>
            <a:ext cx="10838972" cy="1419757"/>
          </a:xfrm>
        </p:spPr>
        <p:txBody>
          <a:bodyPr>
            <a:normAutofit/>
          </a:bodyPr>
          <a:lstStyle/>
          <a:p>
            <a:pPr algn="ctr"/>
            <a:r>
              <a:rPr lang="en-US" dirty="0">
                <a:solidFill>
                  <a:srgbClr val="FFFFFF"/>
                </a:solidFill>
              </a:rPr>
              <a:t>Any Questions?</a:t>
            </a:r>
          </a:p>
        </p:txBody>
      </p:sp>
      <p:sp useBgFill="1">
        <p:nvSpPr>
          <p:cNvPr id="25" name="Snip Diagonal Corner Rectangle 6">
            <a:extLst>
              <a:ext uri="{FF2B5EF4-FFF2-40B4-BE49-F238E27FC236}">
                <a16:creationId xmlns:a16="http://schemas.microsoft.com/office/drawing/2014/main" id="{FCEE49A1-138E-4B5B-ACEB-C61A5C591A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89947" y="654449"/>
            <a:ext cx="5212106" cy="3199796"/>
          </a:xfrm>
          <a:prstGeom prst="snip2DiagRect">
            <a:avLst>
              <a:gd name="adj1" fmla="val 15758"/>
              <a:gd name="adj2" fmla="val 0"/>
            </a:avLst>
          </a:prstGeom>
          <a:ln>
            <a:noFill/>
          </a:ln>
          <a:effectLst>
            <a:innerShdw blurRad="57150" dist="38100" dir="14460000">
              <a:prstClr val="black">
                <a:alpha val="7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C:\Users\rritzenthaler\Desktop\Real Estate\cashflowLOGO01new01.png">
            <a:extLst>
              <a:ext uri="{FF2B5EF4-FFF2-40B4-BE49-F238E27FC236}">
                <a16:creationId xmlns:a16="http://schemas.microsoft.com/office/drawing/2014/main" id="{FFCCB2D6-E4BA-4BD9-899F-67EBE65B4C31}"/>
              </a:ext>
            </a:extLst>
          </p:cNvPr>
          <p:cNvPicPr/>
          <p:nvPr/>
        </p:nvPicPr>
        <p:blipFill>
          <a:blip r:embed="rId2">
            <a:extLst>
              <a:ext uri="{28A0092B-C50C-407E-A947-70E740481C1C}">
                <a14:useLocalDpi xmlns:a14="http://schemas.microsoft.com/office/drawing/2010/main" val="0"/>
              </a:ext>
            </a:extLst>
          </a:blip>
          <a:stretch>
            <a:fillRect/>
          </a:stretch>
        </p:blipFill>
        <p:spPr bwMode="auto">
          <a:xfrm>
            <a:off x="3977032" y="1825018"/>
            <a:ext cx="4240388" cy="889521"/>
          </a:xfrm>
          <a:prstGeom prst="rect">
            <a:avLst/>
          </a:prstGeom>
          <a:noFill/>
        </p:spPr>
      </p:pic>
      <p:grpSp>
        <p:nvGrpSpPr>
          <p:cNvPr id="27" name="Group 26">
            <a:extLst>
              <a:ext uri="{FF2B5EF4-FFF2-40B4-BE49-F238E27FC236}">
                <a16:creationId xmlns:a16="http://schemas.microsoft.com/office/drawing/2014/main" id="{4C5F9751-5C17-4A6E-B14B-E470DE730B3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28" name="Straight Connector 27">
              <a:extLst>
                <a:ext uri="{FF2B5EF4-FFF2-40B4-BE49-F238E27FC236}">
                  <a16:creationId xmlns:a16="http://schemas.microsoft.com/office/drawing/2014/main" id="{E227E3FD-D9DF-4992-B8FA-601F41037EC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9" name="Straight Connector 28">
              <a:extLst>
                <a:ext uri="{FF2B5EF4-FFF2-40B4-BE49-F238E27FC236}">
                  <a16:creationId xmlns:a16="http://schemas.microsoft.com/office/drawing/2014/main" id="{EF9545A5-23B6-4BAD-BBD2-0DAA9C0A8BC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CF03D121-7989-4398-BEE8-0208851A038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FC5D0FAB-D1B6-4544-836C-75FB75622C24}"/>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32" name="Straight Connector 31">
              <a:extLst>
                <a:ext uri="{FF2B5EF4-FFF2-40B4-BE49-F238E27FC236}">
                  <a16:creationId xmlns:a16="http://schemas.microsoft.com/office/drawing/2014/main" id="{0FB23E85-CD62-4E51-96C9-ECCEFE8FF922}"/>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400098011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pic>
        <p:nvPicPr>
          <p:cNvPr id="4" name="Picture 3" descr="C:\Users\rritzenthaler\Desktop\Real Estate\cashflowLOGO01new01.png">
            <a:extLst>
              <a:ext uri="{FF2B5EF4-FFF2-40B4-BE49-F238E27FC236}">
                <a16:creationId xmlns:a16="http://schemas.microsoft.com/office/drawing/2014/main" id="{C89C7800-E22C-4573-AD23-65E569AB263B}"/>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643552" y="5068685"/>
            <a:ext cx="5513968" cy="1156684"/>
          </a:xfrm>
          <a:prstGeom prst="rect">
            <a:avLst/>
          </a:prstGeom>
          <a:noFill/>
        </p:spPr>
      </p:pic>
      <p:sp>
        <p:nvSpPr>
          <p:cNvPr id="11" name="Content Placeholder 2">
            <a:extLst>
              <a:ext uri="{FF2B5EF4-FFF2-40B4-BE49-F238E27FC236}">
                <a16:creationId xmlns:a16="http://schemas.microsoft.com/office/drawing/2014/main" id="{817FA353-9323-4831-982B-A8726A1F8146}"/>
              </a:ext>
            </a:extLst>
          </p:cNvPr>
          <p:cNvSpPr>
            <a:spLocks noGrp="1"/>
          </p:cNvSpPr>
          <p:nvPr>
            <p:ph idx="1"/>
          </p:nvPr>
        </p:nvSpPr>
        <p:spPr>
          <a:xfrm>
            <a:off x="574035" y="762410"/>
            <a:ext cx="10122539" cy="3652836"/>
          </a:xfrm>
        </p:spPr>
        <p:txBody>
          <a:bodyPr>
            <a:normAutofit/>
          </a:bodyPr>
          <a:lstStyle/>
          <a:p>
            <a:r>
              <a:rPr lang="en-US" dirty="0"/>
              <a:t>On March 11th, </a:t>
            </a:r>
            <a:r>
              <a:rPr lang="en-US" u="sng" dirty="0">
                <a:hlinkClick r:id="rId3"/>
              </a:rPr>
              <a:t>the World Health Organization declared the Coronavirus to be a worldwide pandemic</a:t>
            </a:r>
            <a:r>
              <a:rPr lang="en-US" dirty="0"/>
              <a:t>.  Community spread of the virus is increasing, creating “hot zones” in New York, California, and Washington state.  Financial markets are reeling, fear is rising, the sudden economic shock is likely to have lasting consequences, and </a:t>
            </a:r>
            <a:r>
              <a:rPr lang="en-US" u="sng" dirty="0">
                <a:hlinkClick r:id="rId4"/>
              </a:rPr>
              <a:t>Dr. Anthony </a:t>
            </a:r>
            <a:r>
              <a:rPr lang="en-US" u="sng" dirty="0" err="1">
                <a:hlinkClick r:id="rId4"/>
              </a:rPr>
              <a:t>Fauci</a:t>
            </a:r>
            <a:r>
              <a:rPr lang="en-US" u="sng" dirty="0">
                <a:hlinkClick r:id="rId4"/>
              </a:rPr>
              <a:t>, director of the National Institute of Allergy and Infectious Diseases, says it is going to get worse</a:t>
            </a:r>
            <a:r>
              <a:rPr lang="en-US" dirty="0"/>
              <a:t>. </a:t>
            </a:r>
            <a:br>
              <a:rPr lang="en-US" dirty="0"/>
            </a:br>
            <a:endParaRPr lang="en-US" dirty="0"/>
          </a:p>
        </p:txBody>
      </p:sp>
    </p:spTree>
    <p:extLst>
      <p:ext uri="{BB962C8B-B14F-4D97-AF65-F5344CB8AC3E}">
        <p14:creationId xmlns:p14="http://schemas.microsoft.com/office/powerpoint/2010/main" val="240774609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pic>
        <p:nvPicPr>
          <p:cNvPr id="4" name="Picture 3" descr="C:\Users\rritzenthaler\Desktop\Real Estate\cashflowLOGO01new01.png">
            <a:extLst>
              <a:ext uri="{FF2B5EF4-FFF2-40B4-BE49-F238E27FC236}">
                <a16:creationId xmlns:a16="http://schemas.microsoft.com/office/drawing/2014/main" id="{C89C7800-E22C-4573-AD23-65E569AB263B}"/>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643552" y="5068685"/>
            <a:ext cx="5513968" cy="1156684"/>
          </a:xfrm>
          <a:prstGeom prst="rect">
            <a:avLst/>
          </a:prstGeom>
          <a:noFill/>
        </p:spPr>
      </p:pic>
      <p:sp>
        <p:nvSpPr>
          <p:cNvPr id="11" name="Content Placeholder 2">
            <a:extLst>
              <a:ext uri="{FF2B5EF4-FFF2-40B4-BE49-F238E27FC236}">
                <a16:creationId xmlns:a16="http://schemas.microsoft.com/office/drawing/2014/main" id="{817FA353-9323-4831-982B-A8726A1F8146}"/>
              </a:ext>
            </a:extLst>
          </p:cNvPr>
          <p:cNvSpPr>
            <a:spLocks noGrp="1"/>
          </p:cNvSpPr>
          <p:nvPr>
            <p:ph idx="1"/>
          </p:nvPr>
        </p:nvSpPr>
        <p:spPr>
          <a:xfrm>
            <a:off x="574035" y="762410"/>
            <a:ext cx="10122539" cy="3652836"/>
          </a:xfrm>
        </p:spPr>
        <p:txBody>
          <a:bodyPr>
            <a:normAutofit/>
          </a:bodyPr>
          <a:lstStyle/>
          <a:p>
            <a:r>
              <a:rPr lang="en-US" dirty="0"/>
              <a:t>How much worse is somewhat dependent upon the ability of public health authorities to contain the spread, increase testing, and approve a treatment protocol  In addition, it is dependent upon all of us to take the necessary steps to limit person to person transmission.</a:t>
            </a:r>
          </a:p>
          <a:p>
            <a:r>
              <a:rPr lang="en-US" dirty="0"/>
              <a:t>In short, there is a great deal of uncertainty at the moment and a resolution timeline is far from clear.  As multifamily Owners/Operators, it is more likely than not that there is going to be a direct impact on our business and we need to move quickly to get ahead of it and mitigate risk where possible.  Naturally, this begs the question, what should we do?</a:t>
            </a:r>
            <a:br>
              <a:rPr lang="en-US" dirty="0"/>
            </a:br>
            <a:endParaRPr lang="en-US" dirty="0"/>
          </a:p>
        </p:txBody>
      </p:sp>
    </p:spTree>
    <p:extLst>
      <p:ext uri="{BB962C8B-B14F-4D97-AF65-F5344CB8AC3E}">
        <p14:creationId xmlns:p14="http://schemas.microsoft.com/office/powerpoint/2010/main" val="111578224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pic>
        <p:nvPicPr>
          <p:cNvPr id="4" name="Picture 3" descr="C:\Users\rritzenthaler\Desktop\Real Estate\cashflowLOGO01new01.png">
            <a:extLst>
              <a:ext uri="{FF2B5EF4-FFF2-40B4-BE49-F238E27FC236}">
                <a16:creationId xmlns:a16="http://schemas.microsoft.com/office/drawing/2014/main" id="{C89C7800-E22C-4573-AD23-65E569AB263B}"/>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643552" y="5068685"/>
            <a:ext cx="5513968" cy="1156684"/>
          </a:xfrm>
          <a:prstGeom prst="rect">
            <a:avLst/>
          </a:prstGeom>
          <a:noFill/>
        </p:spPr>
      </p:pic>
      <p:sp>
        <p:nvSpPr>
          <p:cNvPr id="11" name="Content Placeholder 2">
            <a:extLst>
              <a:ext uri="{FF2B5EF4-FFF2-40B4-BE49-F238E27FC236}">
                <a16:creationId xmlns:a16="http://schemas.microsoft.com/office/drawing/2014/main" id="{817FA353-9323-4831-982B-A8726A1F8146}"/>
              </a:ext>
            </a:extLst>
          </p:cNvPr>
          <p:cNvSpPr>
            <a:spLocks noGrp="1"/>
          </p:cNvSpPr>
          <p:nvPr>
            <p:ph idx="1"/>
          </p:nvPr>
        </p:nvSpPr>
        <p:spPr>
          <a:xfrm>
            <a:off x="574035" y="762410"/>
            <a:ext cx="10122539" cy="4128372"/>
          </a:xfrm>
        </p:spPr>
        <p:txBody>
          <a:bodyPr>
            <a:normAutofit/>
          </a:bodyPr>
          <a:lstStyle/>
          <a:p>
            <a:r>
              <a:rPr lang="en-US" dirty="0"/>
              <a:t>We believe that the impact will be sudden, swift, and painful for those that aren’t prepared.  Today, we think that there are a series of actions that can be taken across four dimensions of ownership to reduce risk and position your assets to weather a protected economic downturn.  The dimensions are:</a:t>
            </a:r>
          </a:p>
          <a:p>
            <a:pPr fontAlgn="base"/>
            <a:r>
              <a:rPr lang="en-US" dirty="0"/>
              <a:t>Financial </a:t>
            </a:r>
          </a:p>
          <a:p>
            <a:pPr fontAlgn="base"/>
            <a:r>
              <a:rPr lang="en-US" dirty="0"/>
              <a:t>Community</a:t>
            </a:r>
          </a:p>
          <a:p>
            <a:pPr fontAlgn="base"/>
            <a:r>
              <a:rPr lang="en-US" dirty="0"/>
              <a:t>Communication</a:t>
            </a:r>
          </a:p>
          <a:p>
            <a:pPr fontAlgn="base"/>
            <a:r>
              <a:rPr lang="en-US" dirty="0"/>
              <a:t>Vendor Management </a:t>
            </a:r>
          </a:p>
          <a:p>
            <a:pPr marL="0" indent="0">
              <a:buNone/>
            </a:pPr>
            <a:br>
              <a:rPr lang="en-US" dirty="0"/>
            </a:br>
            <a:r>
              <a:rPr lang="en-US" dirty="0"/>
              <a:t>Let’s go through each one of them in detail.</a:t>
            </a:r>
          </a:p>
        </p:txBody>
      </p:sp>
    </p:spTree>
    <p:extLst>
      <p:ext uri="{BB962C8B-B14F-4D97-AF65-F5344CB8AC3E}">
        <p14:creationId xmlns:p14="http://schemas.microsoft.com/office/powerpoint/2010/main" val="413454439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pic>
        <p:nvPicPr>
          <p:cNvPr id="4" name="Picture 3" descr="C:\Users\rritzenthaler\Desktop\Real Estate\cashflowLOGO01new01.png">
            <a:extLst>
              <a:ext uri="{FF2B5EF4-FFF2-40B4-BE49-F238E27FC236}">
                <a16:creationId xmlns:a16="http://schemas.microsoft.com/office/drawing/2014/main" id="{C89C7800-E22C-4573-AD23-65E569AB263B}"/>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643552" y="5068685"/>
            <a:ext cx="5513968" cy="1156684"/>
          </a:xfrm>
          <a:prstGeom prst="rect">
            <a:avLst/>
          </a:prstGeom>
          <a:noFill/>
        </p:spPr>
      </p:pic>
      <p:sp>
        <p:nvSpPr>
          <p:cNvPr id="11" name="Content Placeholder 2">
            <a:extLst>
              <a:ext uri="{FF2B5EF4-FFF2-40B4-BE49-F238E27FC236}">
                <a16:creationId xmlns:a16="http://schemas.microsoft.com/office/drawing/2014/main" id="{817FA353-9323-4831-982B-A8726A1F8146}"/>
              </a:ext>
            </a:extLst>
          </p:cNvPr>
          <p:cNvSpPr>
            <a:spLocks noGrp="1"/>
          </p:cNvSpPr>
          <p:nvPr>
            <p:ph idx="1"/>
          </p:nvPr>
        </p:nvSpPr>
        <p:spPr>
          <a:xfrm>
            <a:off x="574035" y="762410"/>
            <a:ext cx="10122539" cy="4128372"/>
          </a:xfrm>
        </p:spPr>
        <p:txBody>
          <a:bodyPr>
            <a:normAutofit fontScale="77500" lnSpcReduction="20000"/>
          </a:bodyPr>
          <a:lstStyle/>
          <a:p>
            <a:r>
              <a:rPr lang="en-US" u="sng" dirty="0"/>
              <a:t>Financial</a:t>
            </a:r>
            <a:endParaRPr lang="en-US" b="1" dirty="0"/>
          </a:p>
          <a:p>
            <a:r>
              <a:rPr lang="en-US" dirty="0"/>
              <a:t>It is a chaotic time in the financial markets.  Some data points to consider:</a:t>
            </a:r>
          </a:p>
          <a:p>
            <a:pPr fontAlgn="base"/>
            <a:r>
              <a:rPr lang="en-US" u="sng" dirty="0">
                <a:hlinkClick r:id="rId3"/>
              </a:rPr>
              <a:t>March 11th marked the official end of the current bull market</a:t>
            </a:r>
            <a:r>
              <a:rPr lang="en-US" dirty="0"/>
              <a:t> in stocks.  It began in March of 2009 and from trough to peak, the S&amp;P 500 rose nearly 300% over 11 years.  From the Feb 12th, 2020 peak, to the March 11th, 2020 close, the Dow Jones declined 20.2%, officially bear market territory.</a:t>
            </a:r>
          </a:p>
          <a:p>
            <a:pPr fontAlgn="base"/>
            <a:r>
              <a:rPr lang="en-US" u="sng" dirty="0">
                <a:hlinkClick r:id="rId4"/>
              </a:rPr>
              <a:t>On Monday, March 9th, the entire yield curve for United States Treasuries fell below 1% for the first time ever</a:t>
            </a:r>
            <a:r>
              <a:rPr lang="en-US" dirty="0"/>
              <a:t>, signaling the financial markets growing fears of a global recession and massive rotation out of risk assets.</a:t>
            </a:r>
          </a:p>
          <a:p>
            <a:pPr fontAlgn="base"/>
            <a:r>
              <a:rPr lang="en-US" u="sng" dirty="0">
                <a:hlinkClick r:id="rId5"/>
              </a:rPr>
              <a:t>In response, the Federal Reserve issued an emergency interest rate cut of 50bps on March 3rd</a:t>
            </a:r>
            <a:r>
              <a:rPr lang="en-US" dirty="0"/>
              <a:t>.  </a:t>
            </a:r>
            <a:r>
              <a:rPr lang="en-US" u="sng" dirty="0">
                <a:hlinkClick r:id="rId6"/>
              </a:rPr>
              <a:t>Further, interest rate futures contracts are signaling a 100% chance of a further rate cut in March</a:t>
            </a:r>
            <a:r>
              <a:rPr lang="en-US" dirty="0"/>
              <a:t>.  Some market participants </a:t>
            </a:r>
            <a:r>
              <a:rPr lang="en-US" u="sng" dirty="0">
                <a:hlinkClick r:id="rId7"/>
              </a:rPr>
              <a:t>believe that rates could fall to 0%</a:t>
            </a:r>
            <a:r>
              <a:rPr lang="en-US" dirty="0"/>
              <a:t>. It would be the Fed’s largest rate cut since December 2008.</a:t>
            </a:r>
          </a:p>
          <a:p>
            <a:pPr fontAlgn="base"/>
            <a:r>
              <a:rPr lang="en-US" dirty="0"/>
              <a:t>Finally, </a:t>
            </a:r>
            <a:r>
              <a:rPr lang="en-US" u="sng" dirty="0">
                <a:hlinkClick r:id="rId8"/>
              </a:rPr>
              <a:t>a surprise oil price war has broken out between the Russians and Saudis</a:t>
            </a:r>
            <a:r>
              <a:rPr lang="en-US" dirty="0"/>
              <a:t> that appears to be aimed at putting American shale oil producers and </a:t>
            </a:r>
            <a:r>
              <a:rPr lang="en-US" dirty="0" err="1"/>
              <a:t>frackers</a:t>
            </a:r>
            <a:r>
              <a:rPr lang="en-US" dirty="0"/>
              <a:t> out of business.  Highly leveraged companies in states with significant energy production like Texas are particularly vulnerable and are likely to see job losses.</a:t>
            </a:r>
          </a:p>
        </p:txBody>
      </p:sp>
    </p:spTree>
    <p:extLst>
      <p:ext uri="{BB962C8B-B14F-4D97-AF65-F5344CB8AC3E}">
        <p14:creationId xmlns:p14="http://schemas.microsoft.com/office/powerpoint/2010/main" val="346752687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pic>
        <p:nvPicPr>
          <p:cNvPr id="4" name="Picture 3" descr="C:\Users\rritzenthaler\Desktop\Real Estate\cashflowLOGO01new01.png">
            <a:extLst>
              <a:ext uri="{FF2B5EF4-FFF2-40B4-BE49-F238E27FC236}">
                <a16:creationId xmlns:a16="http://schemas.microsoft.com/office/drawing/2014/main" id="{C89C7800-E22C-4573-AD23-65E569AB263B}"/>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643552" y="5068685"/>
            <a:ext cx="5513968" cy="1156684"/>
          </a:xfrm>
          <a:prstGeom prst="rect">
            <a:avLst/>
          </a:prstGeom>
          <a:noFill/>
        </p:spPr>
      </p:pic>
      <p:sp>
        <p:nvSpPr>
          <p:cNvPr id="11" name="Content Placeholder 2">
            <a:extLst>
              <a:ext uri="{FF2B5EF4-FFF2-40B4-BE49-F238E27FC236}">
                <a16:creationId xmlns:a16="http://schemas.microsoft.com/office/drawing/2014/main" id="{817FA353-9323-4831-982B-A8726A1F8146}"/>
              </a:ext>
            </a:extLst>
          </p:cNvPr>
          <p:cNvSpPr>
            <a:spLocks noGrp="1"/>
          </p:cNvSpPr>
          <p:nvPr>
            <p:ph idx="1"/>
          </p:nvPr>
        </p:nvSpPr>
        <p:spPr>
          <a:xfrm>
            <a:off x="574035" y="762410"/>
            <a:ext cx="10122539" cy="4128372"/>
          </a:xfrm>
        </p:spPr>
        <p:txBody>
          <a:bodyPr>
            <a:normAutofit/>
          </a:bodyPr>
          <a:lstStyle/>
          <a:p>
            <a:r>
              <a:rPr lang="en-US" dirty="0"/>
              <a:t>What does this mean for our multifamily investments?  We think it means two things right now:</a:t>
            </a:r>
          </a:p>
          <a:p>
            <a:pPr fontAlgn="base"/>
            <a:r>
              <a:rPr lang="en-US" dirty="0"/>
              <a:t>We think it means job losses.  Between the coronavirus and the oil price war, we believe that hourly workers, those with inadequate health insurance, and individuals whose jobs are tied to oil production, hospitality, travel, or food service are particularly vulnerable.  Job losses equals increasing delinquencies, collection costs, and vacancy.</a:t>
            </a:r>
          </a:p>
          <a:p>
            <a:pPr fontAlgn="base"/>
            <a:r>
              <a:rPr lang="en-US" dirty="0"/>
              <a:t>But, falling interest rates also means lower borrowing costs and a potential further reduction in cap rates given the slide in the 10-year treasury yield.  When the dust settles, this is generally a long term positive.</a:t>
            </a:r>
          </a:p>
        </p:txBody>
      </p:sp>
    </p:spTree>
    <p:extLst>
      <p:ext uri="{BB962C8B-B14F-4D97-AF65-F5344CB8AC3E}">
        <p14:creationId xmlns:p14="http://schemas.microsoft.com/office/powerpoint/2010/main" val="324670176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pic>
        <p:nvPicPr>
          <p:cNvPr id="4" name="Picture 3" descr="C:\Users\rritzenthaler\Desktop\Real Estate\cashflowLOGO01new01.png">
            <a:extLst>
              <a:ext uri="{FF2B5EF4-FFF2-40B4-BE49-F238E27FC236}">
                <a16:creationId xmlns:a16="http://schemas.microsoft.com/office/drawing/2014/main" id="{C89C7800-E22C-4573-AD23-65E569AB263B}"/>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643552" y="5068685"/>
            <a:ext cx="5513968" cy="1156684"/>
          </a:xfrm>
          <a:prstGeom prst="rect">
            <a:avLst/>
          </a:prstGeom>
          <a:noFill/>
        </p:spPr>
      </p:pic>
      <p:sp>
        <p:nvSpPr>
          <p:cNvPr id="11" name="Content Placeholder 2">
            <a:extLst>
              <a:ext uri="{FF2B5EF4-FFF2-40B4-BE49-F238E27FC236}">
                <a16:creationId xmlns:a16="http://schemas.microsoft.com/office/drawing/2014/main" id="{817FA353-9323-4831-982B-A8726A1F8146}"/>
              </a:ext>
            </a:extLst>
          </p:cNvPr>
          <p:cNvSpPr>
            <a:spLocks noGrp="1"/>
          </p:cNvSpPr>
          <p:nvPr>
            <p:ph idx="1"/>
          </p:nvPr>
        </p:nvSpPr>
        <p:spPr>
          <a:xfrm>
            <a:off x="574035" y="762410"/>
            <a:ext cx="10122539" cy="4128372"/>
          </a:xfrm>
        </p:spPr>
        <p:txBody>
          <a:bodyPr>
            <a:normAutofit fontScale="85000" lnSpcReduction="20000"/>
          </a:bodyPr>
          <a:lstStyle/>
          <a:p>
            <a:r>
              <a:rPr lang="en-US" dirty="0"/>
              <a:t>What can you do to prepare?  We think there are four key steps:</a:t>
            </a:r>
          </a:p>
          <a:p>
            <a:pPr fontAlgn="base"/>
            <a:r>
              <a:rPr lang="en-US" b="1" dirty="0"/>
              <a:t>Generate cash</a:t>
            </a:r>
            <a:r>
              <a:rPr lang="en-US" dirty="0"/>
              <a:t>:  In times of uncertainty, liquidity allows us to: (1) Endure economic contractions and/or support our assets through periods of increased vacancy; and (2) take advantage of additional acquisition opportunities from owners who need to sell.</a:t>
            </a:r>
          </a:p>
          <a:p>
            <a:pPr fontAlgn="base"/>
            <a:r>
              <a:rPr lang="en-US" b="1" dirty="0"/>
              <a:t>Look for Opportunities to Refinance</a:t>
            </a:r>
            <a:r>
              <a:rPr lang="en-US" dirty="0"/>
              <a:t>:  Keep an eye on interest rates and proactively take advantage of opportunities to refinance and reduce debt service payments.  Doing so can generate cash to fund operating reserves and future acquisitions.</a:t>
            </a:r>
          </a:p>
          <a:p>
            <a:pPr fontAlgn="base"/>
            <a:r>
              <a:rPr lang="en-US" b="1" dirty="0"/>
              <a:t>Study Your Rent Roll</a:t>
            </a:r>
            <a:r>
              <a:rPr lang="en-US" dirty="0"/>
              <a:t>:  Again, we think hourly workers, those whose jobs are tied to the energy industry, and anyone employed in the hospitality, dining, aviation, lodging, convention, or travel industries are particularly at risk for job loss.  If your rent roll or tenant base is highly levered to one or more of these industries, your reserves and liquidity needs may be higher. Prepare accordingly.</a:t>
            </a:r>
          </a:p>
          <a:p>
            <a:pPr fontAlgn="base"/>
            <a:r>
              <a:rPr lang="en-US" b="1" dirty="0"/>
              <a:t>Lock in Renewals</a:t>
            </a:r>
            <a:r>
              <a:rPr lang="en-US" dirty="0"/>
              <a:t>:  To limit vacancies, it may be a good idea to proactively lock in lease renewals for individuals who are at or near the end of their lease term.  Doing so will provide additional cash flow stability to support the property as we work our way through this economic shock. </a:t>
            </a:r>
          </a:p>
        </p:txBody>
      </p:sp>
    </p:spTree>
    <p:extLst>
      <p:ext uri="{BB962C8B-B14F-4D97-AF65-F5344CB8AC3E}">
        <p14:creationId xmlns:p14="http://schemas.microsoft.com/office/powerpoint/2010/main" val="19373039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pic>
        <p:nvPicPr>
          <p:cNvPr id="4" name="Picture 3" descr="C:\Users\rritzenthaler\Desktop\Real Estate\cashflowLOGO01new01.png">
            <a:extLst>
              <a:ext uri="{FF2B5EF4-FFF2-40B4-BE49-F238E27FC236}">
                <a16:creationId xmlns:a16="http://schemas.microsoft.com/office/drawing/2014/main" id="{C89C7800-E22C-4573-AD23-65E569AB263B}"/>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643552" y="5068685"/>
            <a:ext cx="5513968" cy="1156684"/>
          </a:xfrm>
          <a:prstGeom prst="rect">
            <a:avLst/>
          </a:prstGeom>
          <a:noFill/>
        </p:spPr>
      </p:pic>
      <p:sp>
        <p:nvSpPr>
          <p:cNvPr id="11" name="Content Placeholder 2">
            <a:extLst>
              <a:ext uri="{FF2B5EF4-FFF2-40B4-BE49-F238E27FC236}">
                <a16:creationId xmlns:a16="http://schemas.microsoft.com/office/drawing/2014/main" id="{817FA353-9323-4831-982B-A8726A1F8146}"/>
              </a:ext>
            </a:extLst>
          </p:cNvPr>
          <p:cNvSpPr>
            <a:spLocks noGrp="1"/>
          </p:cNvSpPr>
          <p:nvPr>
            <p:ph idx="1"/>
          </p:nvPr>
        </p:nvSpPr>
        <p:spPr>
          <a:xfrm>
            <a:off x="574035" y="762410"/>
            <a:ext cx="10122539" cy="4128372"/>
          </a:xfrm>
        </p:spPr>
        <p:txBody>
          <a:bodyPr>
            <a:normAutofit/>
          </a:bodyPr>
          <a:lstStyle/>
          <a:p>
            <a:r>
              <a:rPr lang="en-US" dirty="0"/>
              <a:t>Community</a:t>
            </a:r>
            <a:endParaRPr lang="en-US" b="1" dirty="0"/>
          </a:p>
          <a:p>
            <a:r>
              <a:rPr lang="en-US" dirty="0"/>
              <a:t>24 hour news headlines, social media disinformation, and a general fear of contracting the virus</a:t>
            </a:r>
            <a:r>
              <a:rPr lang="en-US" u="sng" dirty="0">
                <a:hlinkClick r:id="rId3"/>
              </a:rPr>
              <a:t> are leading to a rise in anxiety</a:t>
            </a:r>
            <a:r>
              <a:rPr lang="en-US" dirty="0"/>
              <a:t>, especially for those with pre-existing mental health conditions.  In addition, </a:t>
            </a:r>
            <a:r>
              <a:rPr lang="en-US" u="sng" dirty="0">
                <a:hlinkClick r:id="rId4"/>
              </a:rPr>
              <a:t>hate crimes are on the rise, particularly for individuals of Asian origin.</a:t>
            </a:r>
            <a:endParaRPr lang="en-US" dirty="0"/>
          </a:p>
          <a:p>
            <a:r>
              <a:rPr lang="en-US" dirty="0"/>
              <a:t>While the financial impact of this dimension is much less clear, it is obvious that as owners of places where people live, sometimes in close proximity, it is likely that we will have to deal with the ramifications of individual anxiety and the potential stereotyping associated with the origin of the coronavirus.</a:t>
            </a:r>
          </a:p>
        </p:txBody>
      </p:sp>
    </p:spTree>
    <p:extLst>
      <p:ext uri="{BB962C8B-B14F-4D97-AF65-F5344CB8AC3E}">
        <p14:creationId xmlns:p14="http://schemas.microsoft.com/office/powerpoint/2010/main" val="231799765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pic>
        <p:nvPicPr>
          <p:cNvPr id="4" name="Picture 3" descr="C:\Users\rritzenthaler\Desktop\Real Estate\cashflowLOGO01new01.png">
            <a:extLst>
              <a:ext uri="{FF2B5EF4-FFF2-40B4-BE49-F238E27FC236}">
                <a16:creationId xmlns:a16="http://schemas.microsoft.com/office/drawing/2014/main" id="{C89C7800-E22C-4573-AD23-65E569AB263B}"/>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643552" y="5068685"/>
            <a:ext cx="5513968" cy="1156684"/>
          </a:xfrm>
          <a:prstGeom prst="rect">
            <a:avLst/>
          </a:prstGeom>
          <a:noFill/>
        </p:spPr>
      </p:pic>
      <p:sp>
        <p:nvSpPr>
          <p:cNvPr id="11" name="Content Placeholder 2">
            <a:extLst>
              <a:ext uri="{FF2B5EF4-FFF2-40B4-BE49-F238E27FC236}">
                <a16:creationId xmlns:a16="http://schemas.microsoft.com/office/drawing/2014/main" id="{817FA353-9323-4831-982B-A8726A1F8146}"/>
              </a:ext>
            </a:extLst>
          </p:cNvPr>
          <p:cNvSpPr>
            <a:spLocks noGrp="1"/>
          </p:cNvSpPr>
          <p:nvPr>
            <p:ph idx="1"/>
          </p:nvPr>
        </p:nvSpPr>
        <p:spPr>
          <a:xfrm>
            <a:off x="574035" y="762410"/>
            <a:ext cx="10122539" cy="4128372"/>
          </a:xfrm>
        </p:spPr>
        <p:txBody>
          <a:bodyPr>
            <a:normAutofit fontScale="92500" lnSpcReduction="20000"/>
          </a:bodyPr>
          <a:lstStyle/>
          <a:p>
            <a:r>
              <a:rPr lang="en-US" dirty="0"/>
              <a:t>Perhaps our primary duty as multifamily owners and operators is to provide a safe and healthy environment for our residents.  To soothe anxieties and protect vulnerable residents, we think that there are 3 key actions that can be taken:</a:t>
            </a:r>
          </a:p>
          <a:p>
            <a:pPr fontAlgn="base"/>
            <a:r>
              <a:rPr lang="en-US" b="1" dirty="0"/>
              <a:t>Be Proactive</a:t>
            </a:r>
            <a:r>
              <a:rPr lang="en-US" dirty="0"/>
              <a:t>:  We think it is important to have a plan and to proactively execute it to ensure resident safety.  Redoubling our effort to clean and disinfect common areas, stair railings, computer screens, and other vulnerable surfaces to help to reassure residents that we are taking steps to protect their health.</a:t>
            </a:r>
          </a:p>
          <a:p>
            <a:pPr fontAlgn="base"/>
            <a:r>
              <a:rPr lang="en-US" b="1" dirty="0"/>
              <a:t>Be Visible</a:t>
            </a:r>
            <a:r>
              <a:rPr lang="en-US" dirty="0"/>
              <a:t>:  Being visible and accessible and actively seeking to reassure residents through both words and actions may go a long way in helping to calm anxious residents.</a:t>
            </a:r>
          </a:p>
          <a:p>
            <a:pPr fontAlgn="base"/>
            <a:r>
              <a:rPr lang="en-US" b="1" dirty="0"/>
              <a:t>Stick to the Facts</a:t>
            </a:r>
            <a:r>
              <a:rPr lang="en-US" dirty="0"/>
              <a:t>:  During interactions with residents, it is important to project calm and to stick to the facts.  The </a:t>
            </a:r>
            <a:r>
              <a:rPr lang="en-US" u="sng" dirty="0">
                <a:hlinkClick r:id="rId3"/>
              </a:rPr>
              <a:t>United States Center for Disease Control</a:t>
            </a:r>
            <a:r>
              <a:rPr lang="en-US" dirty="0"/>
              <a:t>, </a:t>
            </a:r>
            <a:r>
              <a:rPr lang="en-US" u="sng" dirty="0">
                <a:hlinkClick r:id="rId4"/>
              </a:rPr>
              <a:t>State Department Travel Advisories </a:t>
            </a:r>
            <a:r>
              <a:rPr lang="en-US" dirty="0"/>
              <a:t>, and the </a:t>
            </a:r>
            <a:r>
              <a:rPr lang="en-US" u="sng" dirty="0">
                <a:hlinkClick r:id="rId5"/>
              </a:rPr>
              <a:t>Harvard Health Coronavirus Resource Center</a:t>
            </a:r>
            <a:r>
              <a:rPr lang="en-US" dirty="0"/>
              <a:t> are good, fact based, sources of information.</a:t>
            </a:r>
          </a:p>
        </p:txBody>
      </p:sp>
    </p:spTree>
    <p:extLst>
      <p:ext uri="{BB962C8B-B14F-4D97-AF65-F5344CB8AC3E}">
        <p14:creationId xmlns:p14="http://schemas.microsoft.com/office/powerpoint/2010/main" val="5949319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237</TotalTime>
  <Words>1940</Words>
  <Application>Microsoft Office PowerPoint</Application>
  <PresentationFormat>Widescreen</PresentationFormat>
  <Paragraphs>55</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Calibri</vt:lpstr>
      <vt:lpstr>Century Gothic</vt:lpstr>
      <vt:lpstr>Wingdings 3</vt:lpstr>
      <vt:lpstr>Slice</vt:lpstr>
      <vt:lpstr>COVID-19 vs MULTIFAMILY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UNDERWRITING – P&amp;L and RR</vt:lpstr>
      <vt:lpstr>PowerPoint Presentation</vt:lpstr>
      <vt:lpstr>PowerPoint Presentation</vt:lpstr>
      <vt:lpstr>Any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Construction 101</dc:title>
  <dc:creator>Robert Ritzenthaler</dc:creator>
  <cp:lastModifiedBy>Robert Ritzenthaler</cp:lastModifiedBy>
  <cp:revision>8</cp:revision>
  <dcterms:created xsi:type="dcterms:W3CDTF">2020-01-02T19:42:45Z</dcterms:created>
  <dcterms:modified xsi:type="dcterms:W3CDTF">2020-03-12T20:51:08Z</dcterms:modified>
</cp:coreProperties>
</file>